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59" r:id="rId4"/>
    <p:sldId id="258" r:id="rId5"/>
    <p:sldId id="261" r:id="rId6"/>
    <p:sldId id="264" r:id="rId7"/>
    <p:sldId id="269" r:id="rId8"/>
    <p:sldId id="270" r:id="rId9"/>
    <p:sldId id="268" r:id="rId10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1818" autoAdjust="0"/>
  </p:normalViewPr>
  <p:slideViewPr>
    <p:cSldViewPr>
      <p:cViewPr>
        <p:scale>
          <a:sx n="78" d="100"/>
          <a:sy n="78" d="100"/>
        </p:scale>
        <p:origin x="-1570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7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18A546BE-0FE9-466B-B4E2-8C135B145D4B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7" y="884203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7044D426-0508-46FE-A6A0-D5E2C82512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953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7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4A955DB7-AF0B-4D50-AE9D-98B40FE73498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4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7" y="884203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155D2E7D-0D00-457E-9237-C882954152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537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D2E7D-0D00-457E-9237-C8829541526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120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AB02A5-4FE5-49D9-9E24-09F23B90C450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9/14/2015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Kaok1ZhJKc&amp;feature=youtu.be%20(4:31)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jthomas1@csus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808259" cy="2057400"/>
          </a:xfrm>
        </p:spPr>
        <p:txBody>
          <a:bodyPr>
            <a:noAutofit/>
          </a:bodyPr>
          <a:lstStyle/>
          <a:p>
            <a:pPr algn="ctr"/>
            <a:r>
              <a:rPr lang="en-US" sz="7000" dirty="0" smtClean="0"/>
              <a:t>Flipping Primary Source Instruction</a:t>
            </a:r>
            <a:endParaRPr lang="en-US" sz="7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91000"/>
            <a:ext cx="8229600" cy="1752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Classwork at Home</a:t>
            </a:r>
          </a:p>
          <a:p>
            <a:r>
              <a:rPr lang="en-US" sz="4000" dirty="0" smtClean="0"/>
              <a:t>Homework in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152401"/>
            <a:ext cx="7848600" cy="1219200"/>
          </a:xfrm>
        </p:spPr>
        <p:txBody>
          <a:bodyPr/>
          <a:lstStyle/>
          <a:p>
            <a:pPr algn="ctr"/>
            <a:r>
              <a:rPr lang="en-US" sz="3600" b="1" i="1" dirty="0" smtClean="0"/>
              <a:t>Dilemma: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sz="3200" i="1" dirty="0" smtClean="0"/>
              <a:t>Too much Information - Not Enough Time</a:t>
            </a:r>
            <a:endParaRPr lang="en-US" sz="3200" i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62200"/>
            <a:ext cx="3581400" cy="3429000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632306" y="1828800"/>
            <a:ext cx="4097525" cy="465193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→ </a:t>
            </a:r>
            <a:r>
              <a:rPr lang="en-US" sz="2400" dirty="0" smtClean="0"/>
              <a:t>1 hour 15 minutes for my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presentation</a:t>
            </a:r>
          </a:p>
          <a:p>
            <a:endParaRPr lang="en-US" sz="2000" dirty="0" smtClean="0"/>
          </a:p>
          <a:p>
            <a:r>
              <a:rPr lang="en-US" sz="2000" dirty="0" smtClean="0"/>
              <a:t>→ </a:t>
            </a:r>
            <a:r>
              <a:rPr lang="en-US" sz="2400" dirty="0" smtClean="0"/>
              <a:t>Topics covered in Lecture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√  Definition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√  Finding Aids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√  Online Catalogs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</a:t>
            </a:r>
            <a:r>
              <a:rPr lang="en-US" sz="1800" dirty="0" smtClean="0"/>
              <a:t>▪  Controlled Vocabulary</a:t>
            </a:r>
          </a:p>
          <a:p>
            <a:r>
              <a:rPr lang="en-US" sz="1800" dirty="0"/>
              <a:t>  </a:t>
            </a:r>
            <a:r>
              <a:rPr lang="en-US" sz="1800" dirty="0" smtClean="0"/>
              <a:t>          ▪  Advanced Search</a:t>
            </a:r>
          </a:p>
          <a:p>
            <a:r>
              <a:rPr lang="en-US" sz="1800" dirty="0" smtClean="0"/>
              <a:t>            ▪  Browse Search</a:t>
            </a:r>
          </a:p>
          <a:p>
            <a:r>
              <a:rPr lang="en-US" sz="2000" dirty="0" smtClean="0"/>
              <a:t>       √ Digitized Material</a:t>
            </a:r>
          </a:p>
          <a:p>
            <a:endParaRPr lang="en-US" sz="1400" dirty="0" smtClean="0"/>
          </a:p>
          <a:p>
            <a:r>
              <a:rPr lang="en-US" sz="2400" dirty="0" smtClean="0"/>
              <a:t>→ </a:t>
            </a:r>
            <a:r>
              <a:rPr lang="en-US" sz="2400" dirty="0"/>
              <a:t>Over 500 students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93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Solution: Flipped Learning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600" b="1" dirty="0" smtClean="0"/>
              <a:t/>
            </a:r>
            <a:br>
              <a:rPr lang="en-US" sz="600" b="1" dirty="0" smtClean="0"/>
            </a:br>
            <a:endParaRPr lang="en-US" sz="3200" i="1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28600" y="1905000"/>
            <a:ext cx="4184904" cy="3962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Students watch online tutorials before lecture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 smtClean="0"/>
              <a:t>Brief discussion of tutorial contents in class</a:t>
            </a:r>
          </a:p>
          <a:p>
            <a:endParaRPr lang="en-US" dirty="0" smtClean="0"/>
          </a:p>
          <a:p>
            <a:r>
              <a:rPr lang="en-US" dirty="0" smtClean="0"/>
              <a:t>Group activities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Student-lead exercises</a:t>
            </a:r>
            <a:endParaRPr lang="en-US" dirty="0"/>
          </a:p>
        </p:txBody>
      </p:sp>
      <p:pic>
        <p:nvPicPr>
          <p:cNvPr id="5" name="Content Placeholder 4" descr="e-about-img-flip.pn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4083" b="-44083"/>
          <a:stretch>
            <a:fillRect/>
          </a:stretch>
        </p:blipFill>
        <p:spPr>
          <a:xfrm>
            <a:off x="4495800" y="1295400"/>
            <a:ext cx="4498849" cy="5202936"/>
          </a:xfrm>
        </p:spPr>
      </p:pic>
    </p:spTree>
    <p:extLst>
      <p:ext uri="{BB962C8B-B14F-4D97-AF65-F5344CB8AC3E}">
        <p14:creationId xmlns:p14="http://schemas.microsoft.com/office/powerpoint/2010/main" val="424161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  Make </a:t>
            </a:r>
            <a:r>
              <a:rPr lang="en-US" sz="2800" dirty="0"/>
              <a:t>the most of the time </a:t>
            </a:r>
            <a:r>
              <a:rPr lang="en-US" sz="2800" dirty="0" smtClean="0"/>
              <a:t>allotted for</a:t>
            </a:r>
          </a:p>
          <a:p>
            <a:pPr marL="0" indent="0">
              <a:buNone/>
            </a:pPr>
            <a:r>
              <a:rPr lang="en-US" sz="2800" dirty="0" smtClean="0"/>
              <a:t>      instruction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  Maximize success of achieving learning </a:t>
            </a:r>
          </a:p>
          <a:p>
            <a:pPr marL="0" indent="0">
              <a:buNone/>
            </a:pPr>
            <a:r>
              <a:rPr lang="en-US" sz="2800" dirty="0" smtClean="0"/>
              <a:t>      outcomes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 Assessment method for efficacy of pedagogy</a:t>
            </a:r>
            <a:endParaRPr lang="en-US" sz="2800" dirty="0"/>
          </a:p>
          <a:p>
            <a:pPr marL="411480" lvl="1" indent="0">
              <a:buNone/>
            </a:pPr>
            <a:r>
              <a:rPr lang="en-US" sz="2800" dirty="0" smtClean="0"/>
              <a:t> </a:t>
            </a:r>
          </a:p>
          <a:p>
            <a:pPr lvl="1"/>
            <a:endParaRPr lang="en-US" sz="2800" dirty="0"/>
          </a:p>
          <a:p>
            <a:pPr lvl="1"/>
            <a:endParaRPr lang="en-US" sz="2800" dirty="0" smtClean="0"/>
          </a:p>
          <a:p>
            <a:pPr lvl="1"/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10600" cy="1054250"/>
          </a:xfrm>
        </p:spPr>
        <p:txBody>
          <a:bodyPr/>
          <a:lstStyle/>
          <a:p>
            <a:r>
              <a:rPr lang="en-US" sz="4400" b="1" dirty="0" smtClean="0"/>
              <a:t>Advantages of Flipped Learning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64811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56263" cy="105425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800" dirty="0" smtClean="0"/>
              <a:t>Case Study: Spring 2014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438400"/>
            <a:ext cx="2667000" cy="3657600"/>
          </a:xfrm>
        </p:spPr>
      </p:pic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191000" y="2133600"/>
            <a:ext cx="4876799" cy="46482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600" b="1" u="sng" dirty="0" smtClean="0">
                <a:solidFill>
                  <a:schemeClr val="accent2">
                    <a:lumMod val="50000"/>
                  </a:schemeClr>
                </a:solidFill>
              </a:rPr>
              <a:t>METHODOLOGY</a:t>
            </a:r>
          </a:p>
          <a:p>
            <a:pPr marL="0" indent="0" algn="ctr">
              <a:buNone/>
            </a:pPr>
            <a:endParaRPr lang="en-US" sz="11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600" i="1" dirty="0">
                <a:solidFill>
                  <a:schemeClr val="accent2">
                    <a:lumMod val="50000"/>
                  </a:schemeClr>
                </a:solidFill>
              </a:rPr>
              <a:t>Respondent Pool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→ 26 contacts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→ Never used primary sources</a:t>
            </a:r>
          </a:p>
          <a:p>
            <a:pPr marL="0" indent="0">
              <a:buNone/>
            </a:pPr>
            <a:endParaRPr lang="en-US" sz="26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600" i="1" dirty="0" smtClean="0">
                <a:solidFill>
                  <a:schemeClr val="accent2">
                    <a:lumMod val="50000"/>
                  </a:schemeClr>
                </a:solidFill>
              </a:rPr>
              <a:t>Time </a:t>
            </a:r>
            <a:r>
              <a:rPr lang="en-US" sz="2600" i="1" dirty="0">
                <a:solidFill>
                  <a:schemeClr val="accent2">
                    <a:lumMod val="50000"/>
                  </a:schemeClr>
                </a:solidFill>
              </a:rPr>
              <a:t>Line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→  </a:t>
            </a:r>
            <a:r>
              <a:rPr lang="en-US" sz="2200" dirty="0">
                <a:solidFill>
                  <a:schemeClr val="accent2">
                    <a:lumMod val="50000"/>
                  </a:schemeClr>
                </a:solidFill>
              </a:rPr>
              <a:t>1 week for pre-tutorial questionnaire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2">
                    <a:lumMod val="50000"/>
                  </a:schemeClr>
                </a:solidFill>
              </a:rPr>
              <a:t>→  1 week to watch (2) video </a:t>
            </a:r>
            <a:r>
              <a:rPr lang="en-US" sz="2200" dirty="0" smtClean="0">
                <a:solidFill>
                  <a:schemeClr val="accent2">
                    <a:lumMod val="50000"/>
                  </a:schemeClr>
                </a:solidFill>
              </a:rPr>
              <a:t>tutorials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en-US" sz="1900" i="1" dirty="0" smtClean="0">
                <a:solidFill>
                  <a:schemeClr val="accent2">
                    <a:lumMod val="50000"/>
                  </a:schemeClr>
                </a:solidFill>
              </a:rPr>
              <a:t>Definition of Primary Sources</a:t>
            </a:r>
          </a:p>
          <a:p>
            <a:pPr marL="0" indent="0">
              <a:buNone/>
            </a:pPr>
            <a:r>
              <a:rPr lang="en-US" sz="19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900" i="1" dirty="0" smtClean="0">
                <a:solidFill>
                  <a:schemeClr val="accent2">
                    <a:lumMod val="50000"/>
                  </a:schemeClr>
                </a:solidFill>
              </a:rPr>
              <a:t>              Locating Primary Sources on the Internet</a:t>
            </a:r>
            <a:endParaRPr lang="en-US" sz="1900" i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accent2">
                    <a:lumMod val="50000"/>
                  </a:schemeClr>
                </a:solidFill>
              </a:rPr>
              <a:t>→  1 week for post-tutorial questionnaire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</a:p>
          <a:p>
            <a:pPr marL="0" indent="0">
              <a:buNone/>
            </a:pPr>
            <a:endParaRPr lang="en-US" sz="11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8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         </a:t>
            </a:r>
            <a:r>
              <a:rPr lang="en-US" sz="1600" u="sng" dirty="0" smtClean="0"/>
              <a:t>PRE</a:t>
            </a:r>
            <a:r>
              <a:rPr lang="en-US" sz="1600" dirty="0"/>
              <a:t>	</a:t>
            </a:r>
            <a:r>
              <a:rPr lang="en-US" sz="1600" dirty="0" smtClean="0"/>
              <a:t>      </a:t>
            </a:r>
            <a:r>
              <a:rPr lang="en-US" sz="1600" u="sng" dirty="0" smtClean="0"/>
              <a:t>POST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u="sng" dirty="0" smtClean="0"/>
              <a:t>Defining Primary Sources</a:t>
            </a:r>
          </a:p>
          <a:p>
            <a:pPr marL="342900" indent="-342900">
              <a:buAutoNum type="arabicParenR"/>
            </a:pPr>
            <a:r>
              <a:rPr lang="en-US" sz="1600" dirty="0" smtClean="0"/>
              <a:t>Select the example of a Primary Source	              80</a:t>
            </a:r>
            <a:r>
              <a:rPr lang="en-US" sz="1600" dirty="0"/>
              <a:t>%	     64.3%</a:t>
            </a:r>
          </a:p>
          <a:p>
            <a:pPr marL="342900" indent="-342900">
              <a:buAutoNum type="arabicParenR"/>
            </a:pPr>
            <a:r>
              <a:rPr lang="en-US" sz="1600" dirty="0"/>
              <a:t>Select the one that is NOT a Primary Source	              60%	     78.6%</a:t>
            </a:r>
          </a:p>
          <a:p>
            <a:pPr marL="342900" indent="-342900">
              <a:buAutoNum type="arabicParenR"/>
            </a:pPr>
            <a:r>
              <a:rPr lang="en-US" sz="1600" dirty="0"/>
              <a:t>Select the one that is NOT a Secondary Source	              26.7%	     28.6%</a:t>
            </a:r>
          </a:p>
          <a:p>
            <a:pPr marL="0" indent="0">
              <a:buNone/>
            </a:pPr>
            <a:endParaRPr lang="en-US" sz="1600" u="sng" dirty="0" smtClean="0"/>
          </a:p>
          <a:p>
            <a:pPr marL="0" indent="0">
              <a:buNone/>
            </a:pPr>
            <a:r>
              <a:rPr lang="en-US" sz="1600" u="sng" dirty="0"/>
              <a:t>Locating Online Digitized Primary </a:t>
            </a:r>
            <a:r>
              <a:rPr lang="en-US" sz="1600" u="sng" dirty="0" smtClean="0"/>
              <a:t>Sources</a:t>
            </a:r>
            <a:endParaRPr lang="en-US" sz="1600" dirty="0" smtClean="0"/>
          </a:p>
          <a:p>
            <a:pPr marL="342900" indent="-342900">
              <a:buAutoNum type="arabicParenR"/>
            </a:pPr>
            <a:r>
              <a:rPr lang="en-US" sz="1600" dirty="0" smtClean="0">
                <a:solidFill>
                  <a:schemeClr val="tx1"/>
                </a:solidFill>
              </a:rPr>
              <a:t>Select the one that is NOT a way to determine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   if a physical document is a forgery or authentic             40%                   35.7%</a:t>
            </a:r>
          </a:p>
          <a:p>
            <a:pPr marL="342900" indent="-342900">
              <a:buAutoNum type="arabicParenR" startAt="2"/>
            </a:pPr>
            <a:r>
              <a:rPr lang="en-US" sz="1600" dirty="0" smtClean="0">
                <a:solidFill>
                  <a:schemeClr val="tx1"/>
                </a:solidFill>
              </a:rPr>
              <a:t>Select the one that DOES NOT need to be considered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       when authenticating online Primary Sources            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  26.7%	    14.3%</a:t>
            </a:r>
          </a:p>
          <a:p>
            <a:pPr marL="342900" indent="-342900">
              <a:buAutoNum type="arabicParenR" startAt="3"/>
            </a:pPr>
            <a:r>
              <a:rPr lang="en-US" sz="1600" dirty="0" smtClean="0">
                <a:solidFill>
                  <a:schemeClr val="tx1"/>
                </a:solidFill>
              </a:rPr>
              <a:t>Select the one that is NOT a method of locating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   Primary Sources on the Internet		              80%                   35.7%</a:t>
            </a: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56263" cy="1182444"/>
          </a:xfrm>
        </p:spPr>
        <p:txBody>
          <a:bodyPr/>
          <a:lstStyle/>
          <a:p>
            <a:r>
              <a:rPr lang="en-US" sz="3600" i="1" dirty="0"/>
              <a:t/>
            </a:r>
            <a:br>
              <a:rPr lang="en-US" sz="3600" i="1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3600" dirty="0" smtClean="0"/>
              <a:t>RESULTS OF CASE STUDY:</a:t>
            </a:r>
            <a:br>
              <a:rPr lang="en-US" sz="3600" dirty="0" smtClean="0"/>
            </a:br>
            <a:r>
              <a:rPr lang="en-US" sz="3600" i="1" dirty="0" smtClean="0"/>
              <a:t>Percentage of Correct Answers</a:t>
            </a:r>
            <a:r>
              <a:rPr lang="en-US" sz="4800" i="1" dirty="0" smtClean="0"/>
              <a:t/>
            </a:r>
            <a:br>
              <a:rPr lang="en-US" sz="4800" i="1" dirty="0" smtClean="0"/>
            </a:br>
            <a:endParaRPr lang="en-US" sz="4800" i="1" dirty="0"/>
          </a:p>
        </p:txBody>
      </p:sp>
    </p:spTree>
    <p:extLst>
      <p:ext uri="{BB962C8B-B14F-4D97-AF65-F5344CB8AC3E}">
        <p14:creationId xmlns:p14="http://schemas.microsoft.com/office/powerpoint/2010/main" val="75954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56263" cy="1054250"/>
          </a:xfrm>
        </p:spPr>
        <p:txBody>
          <a:bodyPr/>
          <a:lstStyle/>
          <a:p>
            <a:r>
              <a:rPr lang="en-US" dirty="0" smtClean="0"/>
              <a:t>Analysis of Results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90240" y="1873445"/>
            <a:ext cx="3200400" cy="65836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Lessons Learned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688488" y="2667000"/>
            <a:ext cx="3803904" cy="4038599"/>
          </a:xfrm>
        </p:spPr>
        <p:txBody>
          <a:bodyPr>
            <a:normAutofit fontScale="92500" lnSpcReduction="20000"/>
          </a:bodyPr>
          <a:lstStyle/>
          <a:p>
            <a:r>
              <a:rPr lang="en-US" sz="1900" dirty="0" smtClean="0"/>
              <a:t>All concepts are equally complex</a:t>
            </a:r>
          </a:p>
          <a:p>
            <a:endParaRPr lang="en-US" sz="1900" dirty="0"/>
          </a:p>
          <a:p>
            <a:r>
              <a:rPr lang="en-US" sz="1900" dirty="0" smtClean="0"/>
              <a:t>Many </a:t>
            </a:r>
            <a:r>
              <a:rPr lang="en-US" sz="1900" dirty="0"/>
              <a:t>participants </a:t>
            </a:r>
            <a:r>
              <a:rPr lang="en-US" sz="1900" dirty="0" smtClean="0"/>
              <a:t>struggled </a:t>
            </a:r>
            <a:r>
              <a:rPr lang="en-US" sz="1900" dirty="0"/>
              <a:t>to translate theory into </a:t>
            </a:r>
            <a:r>
              <a:rPr lang="en-US" sz="1900" dirty="0" smtClean="0"/>
              <a:t>application</a:t>
            </a:r>
          </a:p>
          <a:p>
            <a:endParaRPr lang="en-US" sz="1900" dirty="0"/>
          </a:p>
          <a:p>
            <a:r>
              <a:rPr lang="en-US" sz="1900" dirty="0"/>
              <a:t>Hands-on activities required</a:t>
            </a:r>
          </a:p>
          <a:p>
            <a:pPr marL="0" indent="0">
              <a:buNone/>
            </a:pPr>
            <a:endParaRPr lang="en-US" sz="1900" dirty="0" smtClean="0"/>
          </a:p>
          <a:p>
            <a:pPr marL="0" indent="0">
              <a:buNone/>
            </a:pPr>
            <a:endParaRPr lang="en-US" sz="1900" dirty="0" smtClean="0"/>
          </a:p>
          <a:p>
            <a:r>
              <a:rPr lang="en-US" sz="1900" dirty="0" smtClean="0"/>
              <a:t>More than 1 hour 15 minutes is still required 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r>
              <a:rPr lang="en-US" sz="1400" i="1" dirty="0" smtClean="0"/>
              <a:t>ASIDE:</a:t>
            </a:r>
          </a:p>
          <a:p>
            <a:pPr marL="0" indent="0">
              <a:buNone/>
            </a:pPr>
            <a:r>
              <a:rPr lang="en-US" sz="1400" dirty="0" smtClean="0"/>
              <a:t>Study up on the best methods to create questionnaires/surveys</a:t>
            </a:r>
          </a:p>
          <a:p>
            <a:endParaRPr lang="en-US" sz="180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953000" y="1976898"/>
            <a:ext cx="3428999" cy="57912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Future Endeavors</a:t>
            </a:r>
            <a:endParaRPr lang="en-US" sz="3200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>
          <a:xfrm>
            <a:off x="4648200" y="2667000"/>
            <a:ext cx="4346574" cy="3952581"/>
          </a:xfrm>
        </p:spPr>
        <p:txBody>
          <a:bodyPr>
            <a:normAutofit/>
          </a:bodyPr>
          <a:lstStyle/>
          <a:p>
            <a:r>
              <a:rPr lang="en-US" sz="1800" dirty="0" smtClean="0"/>
              <a:t>Create more videos to address all topics in depth</a:t>
            </a:r>
            <a:endParaRPr lang="en-US" sz="900" dirty="0" smtClean="0"/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sz="1800" dirty="0"/>
              <a:t>Instruction that incorporates  critical thinking </a:t>
            </a:r>
            <a:r>
              <a:rPr lang="en-US" sz="1800" dirty="0" smtClean="0"/>
              <a:t>skills</a:t>
            </a:r>
            <a:endParaRPr lang="en-US" sz="900" dirty="0" smtClean="0"/>
          </a:p>
          <a:p>
            <a:pPr marL="0" indent="0">
              <a:buNone/>
            </a:pPr>
            <a:endParaRPr lang="en-US" sz="900" dirty="0"/>
          </a:p>
          <a:p>
            <a:r>
              <a:rPr lang="en-US" sz="1800" dirty="0"/>
              <a:t>Design interactive “Tutorials,” not reactive  “Instructional </a:t>
            </a:r>
            <a:r>
              <a:rPr lang="en-US" sz="1800" dirty="0" smtClean="0"/>
              <a:t>Videos” </a:t>
            </a:r>
            <a:endParaRPr lang="en-US" sz="900" dirty="0"/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sz="1800" dirty="0" smtClean="0"/>
              <a:t>Lobby University to create a (1) or (3) credit course</a:t>
            </a:r>
            <a:endParaRPr lang="en-US" sz="900" dirty="0" smtClean="0"/>
          </a:p>
          <a:p>
            <a:pPr marL="0" indent="0">
              <a:buNone/>
            </a:pPr>
            <a:endParaRPr lang="en-US" sz="900" dirty="0" smtClean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2008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Creation of (6) videos</a:t>
            </a:r>
          </a:p>
          <a:p>
            <a:pPr lvl="1"/>
            <a:r>
              <a:rPr lang="en-US" i="1" dirty="0" smtClean="0"/>
              <a:t>Example</a:t>
            </a:r>
            <a:r>
              <a:rPr lang="en-US" dirty="0" smtClean="0"/>
              <a:t>:  </a:t>
            </a:r>
            <a:r>
              <a:rPr lang="en-US" dirty="0" smtClean="0">
                <a:hlinkClick r:id="rId2"/>
              </a:rPr>
              <a:t>Finding Aids Tutorial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Collaboration </a:t>
            </a:r>
            <a:r>
              <a:rPr lang="en-US" dirty="0"/>
              <a:t>with </a:t>
            </a:r>
            <a:r>
              <a:rPr lang="en-US" dirty="0" smtClean="0"/>
              <a:t>instructors </a:t>
            </a:r>
            <a:r>
              <a:rPr lang="en-US" dirty="0"/>
              <a:t>to customize </a:t>
            </a:r>
            <a:r>
              <a:rPr lang="en-US" dirty="0" smtClean="0"/>
              <a:t>“classwork” and “</a:t>
            </a:r>
            <a:r>
              <a:rPr lang="en-US" dirty="0"/>
              <a:t>homework</a:t>
            </a:r>
            <a:r>
              <a:rPr lang="en-US" dirty="0" smtClean="0"/>
              <a:t>”</a:t>
            </a:r>
          </a:p>
          <a:p>
            <a:endParaRPr lang="en-US" dirty="0"/>
          </a:p>
          <a:p>
            <a:r>
              <a:rPr lang="en-US" dirty="0" smtClean="0"/>
              <a:t>Group activities</a:t>
            </a:r>
          </a:p>
          <a:p>
            <a:endParaRPr lang="en-US" dirty="0"/>
          </a:p>
          <a:p>
            <a:r>
              <a:rPr lang="en-US" dirty="0" smtClean="0"/>
              <a:t>Hands-on searching strategies to locate primary sources for their research topics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56263" cy="1295400"/>
          </a:xfrm>
        </p:spPr>
        <p:txBody>
          <a:bodyPr/>
          <a:lstStyle/>
          <a:p>
            <a:r>
              <a:rPr lang="en-US" sz="4400" dirty="0" smtClean="0"/>
              <a:t>Flipped Learning in Action:</a:t>
            </a:r>
            <a:br>
              <a:rPr lang="en-US" sz="4400" dirty="0" smtClean="0"/>
            </a:br>
            <a:r>
              <a:rPr lang="en-US" sz="4400" dirty="0" smtClean="0"/>
              <a:t>Fall 2014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0257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8" y="2209800"/>
            <a:ext cx="7745505" cy="364921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dirty="0" smtClean="0"/>
              <a:t>Julie Thomas</a:t>
            </a:r>
          </a:p>
          <a:p>
            <a:pPr marL="0" indent="0" algn="ctr">
              <a:buNone/>
            </a:pPr>
            <a:r>
              <a:rPr lang="en-US" sz="3200" dirty="0" smtClean="0"/>
              <a:t>Special Collections &amp; Manuscripts Librarian</a:t>
            </a:r>
          </a:p>
          <a:p>
            <a:pPr marL="0" indent="0" algn="ctr">
              <a:buNone/>
            </a:pPr>
            <a:r>
              <a:rPr lang="en-US" sz="3200" dirty="0" smtClean="0"/>
              <a:t>California State University, Sacramento</a:t>
            </a:r>
          </a:p>
          <a:p>
            <a:pPr marL="0" indent="0" algn="ctr">
              <a:buNone/>
            </a:pPr>
            <a:r>
              <a:rPr lang="en-US" sz="3200" dirty="0" smtClean="0"/>
              <a:t>(916) 278-5240</a:t>
            </a:r>
          </a:p>
          <a:p>
            <a:pPr marL="0" indent="0" algn="ctr">
              <a:buNone/>
            </a:pPr>
            <a:r>
              <a:rPr lang="en-US" sz="3200" dirty="0" smtClean="0">
                <a:hlinkClick r:id="rId2"/>
              </a:rPr>
              <a:t>jthomas1@csus.edu</a:t>
            </a:r>
            <a:endParaRPr lang="en-US" sz="3200" dirty="0" smtClean="0"/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20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5144</TotalTime>
  <Words>282</Words>
  <Application>Microsoft Office PowerPoint</Application>
  <PresentationFormat>On-screen Show (4:3)</PresentationFormat>
  <Paragraphs>115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Hardcover</vt:lpstr>
      <vt:lpstr>Flipping Primary Source Instruction</vt:lpstr>
      <vt:lpstr>Dilemma: Too much Information - Not Enough Time</vt:lpstr>
      <vt:lpstr>Solution: Flipped Learning  </vt:lpstr>
      <vt:lpstr>Advantages of Flipped Learning</vt:lpstr>
      <vt:lpstr>  Case Study: Spring 2014  </vt:lpstr>
      <vt:lpstr>  RESULTS OF CASE STUDY: Percentage of Correct Answers </vt:lpstr>
      <vt:lpstr>Analysis of Results</vt:lpstr>
      <vt:lpstr>Flipped Learning in Action: Fall 2014</vt:lpstr>
      <vt:lpstr>Contact Information</vt:lpstr>
    </vt:vector>
  </TitlesOfParts>
  <Company>CSUS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Performing Research  in the Archives</dc:title>
  <dc:creator>Staff</dc:creator>
  <cp:lastModifiedBy>Jessica Knox</cp:lastModifiedBy>
  <cp:revision>380</cp:revision>
  <cp:lastPrinted>2015-08-22T19:34:24Z</cp:lastPrinted>
  <dcterms:created xsi:type="dcterms:W3CDTF">2010-05-25T20:10:29Z</dcterms:created>
  <dcterms:modified xsi:type="dcterms:W3CDTF">2015-09-14T17:53:29Z</dcterms:modified>
</cp:coreProperties>
</file>