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3" r:id="rId2"/>
    <p:sldId id="264" r:id="rId3"/>
    <p:sldId id="265" r:id="rId4"/>
    <p:sldId id="272" r:id="rId5"/>
    <p:sldId id="268" r:id="rId6"/>
    <p:sldId id="279" r:id="rId7"/>
    <p:sldId id="270" r:id="rId8"/>
    <p:sldId id="271" r:id="rId9"/>
    <p:sldId id="276" r:id="rId10"/>
    <p:sldId id="273" r:id="rId11"/>
    <p:sldId id="267" r:id="rId1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6D"/>
    <a:srgbClr val="FFFC89"/>
    <a:srgbClr val="F6F000"/>
    <a:srgbClr val="E7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41" autoAdjust="0"/>
  </p:normalViewPr>
  <p:slideViewPr>
    <p:cSldViewPr>
      <p:cViewPr>
        <p:scale>
          <a:sx n="83" d="100"/>
          <a:sy n="83" d="100"/>
        </p:scale>
        <p:origin x="-9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7CF39BD-5D5D-4831-8D75-56961840A1B6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0289D67-7A40-4898-BE43-46E4BF8156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26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48BA279-7CE5-44CA-9551-34674EF2F9AB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57A5204-7FF5-445A-A67E-52A135876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3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5204-7FF5-445A-A67E-52A1358766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1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5204-7FF5-445A-A67E-52A13587661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34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5204-7FF5-445A-A67E-52A13587661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30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5204-7FF5-445A-A67E-52A13587661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87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5204-7FF5-445A-A67E-52A13587661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6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5204-7FF5-445A-A67E-52A13587661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74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5204-7FF5-445A-A67E-52A13587661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5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whiteblue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914400"/>
          </a:xfrm>
        </p:spPr>
        <p:txBody>
          <a:bodyPr/>
          <a:lstStyle>
            <a:lvl1pPr eaLnBrk="1" hangingPunct="1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r>
              <a:rPr lang="en-US" sz="4400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Click to edit slide title</a:t>
            </a:r>
            <a:endParaRPr lang="en-US" sz="4400" kern="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267201"/>
          </a:xfrm>
        </p:spPr>
        <p:txBody>
          <a:bodyPr>
            <a:normAutofit/>
          </a:bodyPr>
          <a:lstStyle>
            <a:lvl1pPr marL="342900" indent="-342900">
              <a:spcBef>
                <a:spcPct val="20000"/>
              </a:spcBef>
              <a:buClr>
                <a:srgbClr val="336699"/>
              </a:buClr>
              <a:buSzPct val="60000"/>
              <a:buFontTx/>
              <a:buNone/>
              <a:defRPr sz="24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2400" baseline="0">
                <a:latin typeface="Arial" pitchFamily="34" charset="0"/>
                <a:cs typeface="Arial" pitchFamily="34" charset="0"/>
              </a:defRPr>
            </a:lvl2pPr>
            <a:lvl3pPr>
              <a:buFontTx/>
              <a:buNone/>
              <a:defRPr sz="2400" baseline="0">
                <a:latin typeface="Arial" pitchFamily="34" charset="0"/>
                <a:cs typeface="Arial" pitchFamily="34" charset="0"/>
              </a:defRPr>
            </a:lvl3pPr>
            <a:lvl4pPr>
              <a:buFontTx/>
              <a:buNone/>
              <a:defRPr sz="2400" baseline="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marL="342900" indent="-342900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 to enter slide text</a:t>
            </a:r>
          </a:p>
          <a:p>
            <a:pPr marL="742950" lvl="1" indent="-342900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Second level</a:t>
            </a:r>
          </a:p>
          <a:p>
            <a:pPr marL="1143000" lvl="2" indent="-342900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Third level</a:t>
            </a:r>
          </a:p>
          <a:p>
            <a:pPr marL="1600200" lvl="3" indent="-342900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Fourth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(good for large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:\Publications\Laura Myers\Powerpoint\Erin JPEGs\PPT_whiteblue9_nolin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3962400" cy="4267201"/>
          </a:xfrm>
        </p:spPr>
        <p:txBody>
          <a:bodyPr>
            <a:normAutofit/>
          </a:bodyPr>
          <a:lstStyle>
            <a:lvl1pPr marL="342900" indent="-342900">
              <a:spcBef>
                <a:spcPct val="20000"/>
              </a:spcBef>
              <a:buClr>
                <a:srgbClr val="336699"/>
              </a:buClr>
              <a:buSzPct val="60000"/>
              <a:buFontTx/>
              <a:buNone/>
              <a:defRPr sz="2400" baseline="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 baseline="0">
                <a:latin typeface="Arial" pitchFamily="34" charset="0"/>
                <a:cs typeface="Arial" pitchFamily="34" charset="0"/>
              </a:defRPr>
            </a:lvl3pPr>
            <a:lvl4pPr>
              <a:defRPr sz="2400" baseline="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marL="342900" indent="-342900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Optional image</a:t>
            </a:r>
            <a:endParaRPr lang="en-US" sz="24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24400" y="1600200"/>
            <a:ext cx="3962400" cy="4267201"/>
          </a:xfrm>
        </p:spPr>
        <p:txBody>
          <a:bodyPr>
            <a:normAutofit/>
          </a:bodyPr>
          <a:lstStyle>
            <a:lvl1pPr marL="342900" indent="-342900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Char char="n"/>
              <a:defRPr sz="2400" baseline="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 baseline="0">
                <a:latin typeface="Arial" pitchFamily="34" charset="0"/>
                <a:cs typeface="Arial" pitchFamily="34" charset="0"/>
              </a:defRPr>
            </a:lvl3pPr>
            <a:lvl4pPr>
              <a:defRPr sz="2400" baseline="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marL="342900" indent="-342900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 to enter slide text</a:t>
            </a:r>
          </a:p>
          <a:p>
            <a:pPr marL="742950" lvl="1" indent="-342900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Second level</a:t>
            </a:r>
          </a:p>
          <a:p>
            <a:pPr marL="1143000" lvl="2" indent="-342900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Third level</a:t>
            </a:r>
          </a:p>
          <a:p>
            <a:pPr marL="1600200" lvl="3" indent="-342900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Fourth level</a:t>
            </a:r>
            <a:endParaRPr lang="en-US" sz="24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eaLnBrk="1" hangingPunct="1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sz="4400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Click to edit slide 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whiteblue9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Click to enter slide text</a:t>
            </a:r>
          </a:p>
          <a:p>
            <a:pPr marL="742950" lvl="1" indent="-342900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Second level</a:t>
            </a:r>
          </a:p>
          <a:p>
            <a:pPr marL="1143000" lvl="2" indent="-342900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Third level</a:t>
            </a:r>
          </a:p>
          <a:p>
            <a:pPr marL="1600200" lvl="3" indent="-342900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Fourth level</a:t>
            </a:r>
            <a:endParaRPr lang="en-US" sz="24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336699"/>
        </a:buClr>
        <a:buSzPct val="60000"/>
        <a:buFont typeface="Wingdings" pitchFamily="2" charset="2"/>
        <a:buChar char="n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egacy.library.ucsf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Sven.Maier@ucsf.edu" TargetMode="External"/><Relationship Id="rId4" Type="http://schemas.openxmlformats.org/officeDocument/2006/relationships/hyperlink" Target="mailto:Kim.Klausner@ucsf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egacy.library.ucsf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ida.library.ucsf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itle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0" y="6248400"/>
            <a:ext cx="196724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6699"/>
              </a:buClr>
              <a:buSzPct val="60000"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May 2014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609600" y="5334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4: Technology and 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Archives –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 - Programmer &amp; Archivist 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5146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</a:t>
            </a:r>
            <a:r>
              <a:rPr lang="en-US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Klausner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Documents Digital Library - Manager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California, San Francisco</a:t>
            </a:r>
          </a:p>
          <a:p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Kim.Klausner@</a:t>
            </a:r>
            <a:r>
              <a:rPr lang="en-US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ucsf.edu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9624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Sven Maier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Document Digital Library - Software Engineer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California, San Francisco</a:t>
            </a:r>
          </a:p>
          <a:p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Sven.Maier@</a:t>
            </a:r>
            <a:r>
              <a:rPr lang="en-US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ucsf.edu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200" y="1600200"/>
            <a:ext cx="8229600" cy="4267201"/>
          </a:xfrm>
        </p:spPr>
        <p:txBody>
          <a:bodyPr/>
          <a:lstStyle/>
          <a:p>
            <a:r>
              <a:rPr lang="en-US" b="1" dirty="0" smtClean="0"/>
              <a:t>WIKI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Gathering requirements, Brain Storming,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Technical notes, Specs.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/>
              <a:t>Redmine</a:t>
            </a:r>
            <a:r>
              <a:rPr lang="en-US" dirty="0"/>
              <a:t> </a:t>
            </a:r>
            <a:r>
              <a:rPr lang="en-US" dirty="0" smtClean="0"/>
              <a:t>- A </a:t>
            </a:r>
            <a:r>
              <a:rPr lang="en-US" dirty="0"/>
              <a:t>flexible project management </a:t>
            </a:r>
            <a:r>
              <a:rPr lang="en-US" dirty="0" smtClean="0"/>
              <a:t>tool (</a:t>
            </a:r>
            <a:r>
              <a:rPr lang="en-US" dirty="0" err="1" smtClean="0"/>
              <a:t>Bugtracker</a:t>
            </a:r>
            <a:r>
              <a:rPr lang="en-US" dirty="0" smtClean="0"/>
              <a:t> , Feature Tracker , GANTT charts )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Instant Messaging </a:t>
            </a:r>
            <a:br>
              <a:rPr lang="en-US" b="1" dirty="0" smtClean="0"/>
            </a:br>
            <a:r>
              <a:rPr lang="en-US" dirty="0" smtClean="0"/>
              <a:t>Being able to communicate right away when an issue arises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that help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200" y="1600200"/>
            <a:ext cx="8229600" cy="426720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300" dirty="0"/>
          </a:p>
          <a:p>
            <a:pPr marL="0" indent="0">
              <a:buNone/>
            </a:pPr>
            <a:r>
              <a:rPr lang="en-US" sz="4300" dirty="0" smtClean="0">
                <a:hlinkClick r:id="rId3"/>
              </a:rPr>
              <a:t>http://legacy.library.ucsf.edu</a:t>
            </a:r>
            <a:endParaRPr lang="en-US" sz="43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300" dirty="0"/>
              <a:t>Kim </a:t>
            </a:r>
            <a:r>
              <a:rPr lang="en-US" sz="3300" dirty="0" err="1" smtClean="0"/>
              <a:t>Klausner</a:t>
            </a:r>
            <a:endParaRPr lang="en-US" sz="3300" dirty="0" smtClean="0"/>
          </a:p>
          <a:p>
            <a:pPr marL="0" indent="0">
              <a:buNone/>
            </a:pPr>
            <a:r>
              <a:rPr lang="en-US" sz="3300" u="sng" dirty="0" smtClean="0">
                <a:hlinkClick r:id="rId4"/>
              </a:rPr>
              <a:t>Kim.Klausner</a:t>
            </a:r>
            <a:r>
              <a:rPr lang="en-US" sz="3300" u="sng" dirty="0">
                <a:hlinkClick r:id="rId4"/>
              </a:rPr>
              <a:t>@</a:t>
            </a:r>
            <a:r>
              <a:rPr lang="en-US" sz="3300" u="sng" dirty="0" smtClean="0">
                <a:hlinkClick r:id="rId4"/>
              </a:rPr>
              <a:t>ucsf.edu</a:t>
            </a:r>
            <a:endParaRPr lang="en-US" sz="3300" u="sng" dirty="0" smtClean="0"/>
          </a:p>
          <a:p>
            <a:pPr marL="0" indent="0">
              <a:buNone/>
            </a:pPr>
            <a:endParaRPr lang="en-US" sz="3300" u="sng" dirty="0"/>
          </a:p>
          <a:p>
            <a:pPr marL="0" indent="0">
              <a:buNone/>
            </a:pPr>
            <a:r>
              <a:rPr lang="en-US" sz="3300" dirty="0" smtClean="0"/>
              <a:t>Sven Maier </a:t>
            </a:r>
          </a:p>
          <a:p>
            <a:pPr marL="0" indent="0">
              <a:buNone/>
            </a:pPr>
            <a:r>
              <a:rPr lang="en-US" sz="3300" dirty="0" smtClean="0">
                <a:hlinkClick r:id="rId5"/>
              </a:rPr>
              <a:t>Sven.Maier@ucsf.edu</a:t>
            </a:r>
            <a:endParaRPr lang="en-US" sz="33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2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Legacy Tobacco Documents </a:t>
            </a:r>
            <a:r>
              <a:rPr lang="en-US" sz="3200" dirty="0" smtClean="0"/>
              <a:t>Library</a:t>
            </a:r>
            <a:br>
              <a:rPr lang="en-US" sz="3200" dirty="0" smtClean="0"/>
            </a:br>
            <a:r>
              <a:rPr lang="en-US" sz="3200" dirty="0">
                <a:hlinkClick r:id="rId3"/>
              </a:rPr>
              <a:t>http://legacy.library.ucsf.edu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19" y="1447800"/>
            <a:ext cx="6989981" cy="5334000"/>
          </a:xfr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Industry Documents Digital Library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09600" y="1600200"/>
            <a:ext cx="8077200" cy="4267201"/>
          </a:xfrm>
        </p:spPr>
        <p:txBody>
          <a:bodyPr>
            <a:normAutofit fontScale="92500"/>
          </a:bodyPr>
          <a:lstStyle/>
          <a:p>
            <a:r>
              <a:rPr lang="en-US" dirty="0"/>
              <a:t>Drug Industry Document Archive – DIDA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hlinkClick r:id="rId3"/>
              </a:rPr>
              <a:t>http://dida.library.ucsf.edu</a:t>
            </a:r>
            <a:endParaRPr lang="en-US" dirty="0" smtClean="0"/>
          </a:p>
          <a:p>
            <a:r>
              <a:rPr lang="en-US" dirty="0" smtClean="0"/>
              <a:t>Food </a:t>
            </a:r>
            <a:r>
              <a:rPr lang="en-US" dirty="0"/>
              <a:t>Industry Document Archive – </a:t>
            </a:r>
            <a:r>
              <a:rPr lang="en-US" dirty="0" smtClean="0"/>
              <a:t>FIDA </a:t>
            </a:r>
          </a:p>
          <a:p>
            <a:pPr marL="0" indent="0">
              <a:buNone/>
            </a:pPr>
            <a:r>
              <a:rPr lang="en-US" dirty="0" smtClean="0"/>
              <a:t>    To </a:t>
            </a:r>
            <a:r>
              <a:rPr lang="en-US" dirty="0"/>
              <a:t>be created</a:t>
            </a:r>
          </a:p>
          <a:p>
            <a:r>
              <a:rPr lang="en-US" dirty="0"/>
              <a:t>Portal to search single or multiple industries</a:t>
            </a:r>
          </a:p>
          <a:p>
            <a:r>
              <a:rPr lang="en-US" dirty="0" smtClean="0"/>
              <a:t>New Software - SOLR, </a:t>
            </a:r>
            <a:r>
              <a:rPr lang="en-US" dirty="0" err="1" smtClean="0"/>
              <a:t>BlackLight</a:t>
            </a:r>
            <a:r>
              <a:rPr lang="en-US" dirty="0" smtClean="0"/>
              <a:t>, Grails, HTML5</a:t>
            </a:r>
            <a:endParaRPr lang="en-US" dirty="0"/>
          </a:p>
          <a:p>
            <a:r>
              <a:rPr lang="en-US" dirty="0"/>
              <a:t>Staff 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rogrammers</a:t>
            </a:r>
            <a:r>
              <a:rPr lang="en-US" dirty="0"/>
              <a:t>: </a:t>
            </a:r>
            <a:r>
              <a:rPr lang="en-US" dirty="0" smtClean="0"/>
              <a:t>1.5 </a:t>
            </a:r>
            <a:r>
              <a:rPr lang="en-US" dirty="0"/>
              <a:t>back-end, 1 middle-tier, 1 front </a:t>
            </a:r>
            <a:r>
              <a:rPr lang="en-US" dirty="0" smtClean="0"/>
              <a:t>end</a:t>
            </a:r>
          </a:p>
          <a:p>
            <a:pPr lvl="1"/>
            <a:r>
              <a:rPr lang="en-US" dirty="0" smtClean="0"/>
              <a:t>User </a:t>
            </a:r>
            <a:r>
              <a:rPr lang="en-US" dirty="0"/>
              <a:t>Experience </a:t>
            </a:r>
            <a:r>
              <a:rPr lang="en-US" dirty="0" smtClean="0"/>
              <a:t>designer</a:t>
            </a:r>
          </a:p>
          <a:p>
            <a:pPr lvl="1"/>
            <a:r>
              <a:rPr lang="en-US" dirty="0" smtClean="0"/>
              <a:t>Archives/admin</a:t>
            </a:r>
            <a:r>
              <a:rPr lang="en-US" dirty="0"/>
              <a:t>: 2.5 </a:t>
            </a:r>
            <a:r>
              <a:rPr lang="en-US" dirty="0" smtClean="0"/>
              <a:t>FTE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Commercial Off</a:t>
            </a:r>
            <a:r>
              <a:rPr lang="en-US" sz="3600" dirty="0"/>
              <a:t> </a:t>
            </a:r>
            <a:r>
              <a:rPr lang="en-US" sz="3600" dirty="0" smtClean="0"/>
              <a:t>The Shelf </a:t>
            </a:r>
            <a:r>
              <a:rPr lang="en-US" sz="3600" dirty="0"/>
              <a:t>(COTS</a:t>
            </a:r>
            <a:r>
              <a:rPr lang="en-US" sz="3600" dirty="0" smtClean="0"/>
              <a:t>) vs. Custom Build</a:t>
            </a:r>
            <a:endParaRPr lang="en-US" sz="3600" dirty="0"/>
          </a:p>
        </p:txBody>
      </p:sp>
      <p:pic>
        <p:nvPicPr>
          <p:cNvPr id="9" name="Picture 8" descr="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4431810" cy="4267200"/>
          </a:xfrm>
          <a:prstGeom prst="rect">
            <a:avLst/>
          </a:prstGeom>
          <a:ln>
            <a:solidFill>
              <a:srgbClr val="C00000">
                <a:alpha val="0"/>
              </a:srgbClr>
            </a:solidFill>
          </a:ln>
        </p:spPr>
      </p:pic>
      <p:sp>
        <p:nvSpPr>
          <p:cNvPr id="2" name="Left Arrow 1"/>
          <p:cNvSpPr/>
          <p:nvPr/>
        </p:nvSpPr>
        <p:spPr>
          <a:xfrm>
            <a:off x="5257800" y="402375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48400" y="3833098"/>
            <a:ext cx="2585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Our users have very particular search needs to weed through 14 million documents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6006" y="4101792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1.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9398" y="3236714"/>
            <a:ext cx="402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 We had money for the project!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9399" y="5095994"/>
            <a:ext cx="25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  No time constraints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8298" y="1752600"/>
            <a:ext cx="3452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Frameworks/Libraries – good solution for us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0" y="2297430"/>
            <a:ext cx="1295400" cy="762000"/>
          </a:xfrm>
          <a:prstGeom prst="ellipse">
            <a:avLst/>
          </a:prstGeom>
          <a:noFill/>
          <a:ln w="38100">
            <a:solidFill>
              <a:srgbClr val="C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47900" y="2316480"/>
            <a:ext cx="1371600" cy="685800"/>
          </a:xfrm>
          <a:prstGeom prst="ellipse">
            <a:avLst/>
          </a:prstGeom>
          <a:solidFill>
            <a:srgbClr val="92D050">
              <a:alpha val="45000"/>
            </a:srgbClr>
          </a:solidFill>
          <a:ln w="50800">
            <a:solidFill>
              <a:srgbClr val="C00000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dlc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r="3315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495800" y="1600200"/>
            <a:ext cx="4343400" cy="426720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For-profit Sector</a:t>
            </a:r>
          </a:p>
          <a:p>
            <a:pPr>
              <a:buFontTx/>
              <a:buChar char="-"/>
            </a:pPr>
            <a:r>
              <a:rPr lang="en-US" dirty="0"/>
              <a:t>Dedicated resources for each stage</a:t>
            </a:r>
          </a:p>
          <a:p>
            <a:pPr>
              <a:buFontTx/>
              <a:buChar char="-"/>
            </a:pPr>
            <a:r>
              <a:rPr lang="en-US" dirty="0" smtClean="0"/>
              <a:t>Common background/expertise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Library / Academia</a:t>
            </a:r>
          </a:p>
          <a:p>
            <a:pPr>
              <a:buFontTx/>
              <a:buChar char="-"/>
            </a:pPr>
            <a:r>
              <a:rPr lang="en-US" dirty="0" smtClean="0"/>
              <a:t>Limited resources </a:t>
            </a:r>
          </a:p>
          <a:p>
            <a:pPr>
              <a:buFontTx/>
              <a:buChar char="-"/>
            </a:pPr>
            <a:r>
              <a:rPr lang="en-US" dirty="0" smtClean="0"/>
              <a:t>Small Team 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Development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Gap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05727" y="1562100"/>
            <a:ext cx="2438400" cy="609600"/>
          </a:xfrm>
          <a:prstGeom prst="wedgeRoundRectCallout">
            <a:avLst>
              <a:gd name="adj1" fmla="val -22708"/>
              <a:gd name="adj2" fmla="val 86875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Build us a PDF viewer</a:t>
            </a:r>
          </a:p>
          <a:p>
            <a:pPr algn="ctr"/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4419600" y="1504950"/>
            <a:ext cx="1524000" cy="838200"/>
          </a:xfrm>
          <a:prstGeom prst="wedgeEllipseCallout">
            <a:avLst>
              <a:gd name="adj1" fmla="val 26417"/>
              <a:gd name="adj2" fmla="val 67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am not Adobe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963295" y="2335530"/>
            <a:ext cx="2971800" cy="762000"/>
          </a:xfrm>
          <a:prstGeom prst="wedgeRoundRectCallout">
            <a:avLst>
              <a:gd name="adj1" fmla="val -26218"/>
              <a:gd name="adj2" fmla="val 67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It’s going to take you </a:t>
            </a:r>
            <a:r>
              <a:rPr lang="en-US" i="1" dirty="0"/>
              <a:t>how</a:t>
            </a:r>
            <a:r>
              <a:rPr lang="en-US" dirty="0"/>
              <a:t> long to do that?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324600" y="1611630"/>
            <a:ext cx="2819400" cy="1066800"/>
          </a:xfrm>
          <a:prstGeom prst="wedgeEllipseCallout">
            <a:avLst>
              <a:gd name="adj1" fmla="val 8356"/>
              <a:gd name="adj2" fmla="val 74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00000"/>
            </a:pPr>
            <a:r>
              <a:rPr lang="en-US" dirty="0"/>
              <a:t>You want me to do </a:t>
            </a:r>
            <a:r>
              <a:rPr lang="en-US" i="1" dirty="0"/>
              <a:t>what</a:t>
            </a:r>
            <a:r>
              <a:rPr lang="en-US" dirty="0"/>
              <a:t>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057400" y="3276600"/>
            <a:ext cx="2609850" cy="609600"/>
          </a:xfrm>
          <a:prstGeom prst="wedgeRoundRectCallout">
            <a:avLst>
              <a:gd name="adj1" fmla="val -30906"/>
              <a:gd name="adj2" fmla="val 85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You can’t just take it </a:t>
            </a:r>
            <a:r>
              <a:rPr lang="en-US" i="1" dirty="0"/>
              <a:t>out</a:t>
            </a:r>
            <a:r>
              <a:rPr lang="en-US" dirty="0"/>
              <a:t>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4667250" y="2754630"/>
            <a:ext cx="3215993" cy="1207770"/>
          </a:xfrm>
          <a:custGeom>
            <a:avLst/>
            <a:gdLst>
              <a:gd name="connsiteX0" fmla="*/ 889010 w 3048000"/>
              <a:gd name="connsiteY0" fmla="*/ 1200150 h 1066800"/>
              <a:gd name="connsiteX1" fmla="*/ 775059 w 3048000"/>
              <a:gd name="connsiteY1" fmla="*/ 997947 h 1066800"/>
              <a:gd name="connsiteX2" fmla="*/ 1076872 w 3048000"/>
              <a:gd name="connsiteY2" fmla="*/ 23474 h 1066800"/>
              <a:gd name="connsiteX3" fmla="*/ 1943957 w 3048000"/>
              <a:gd name="connsiteY3" fmla="*/ 20652 h 1066800"/>
              <a:gd name="connsiteX4" fmla="*/ 2316772 w 3048000"/>
              <a:gd name="connsiteY4" fmla="*/ 988950 h 1066800"/>
              <a:gd name="connsiteX5" fmla="*/ 1326800 w 3048000"/>
              <a:gd name="connsiteY5" fmla="*/ 1062316 h 1066800"/>
              <a:gd name="connsiteX6" fmla="*/ 889010 w 3048000"/>
              <a:gd name="connsiteY6" fmla="*/ 1200150 h 1066800"/>
              <a:gd name="connsiteX0" fmla="*/ 1449365 w 3048707"/>
              <a:gd name="connsiteY0" fmla="*/ 1405890 h 1405890"/>
              <a:gd name="connsiteX1" fmla="*/ 775344 w 3048707"/>
              <a:gd name="connsiteY1" fmla="*/ 997947 h 1405890"/>
              <a:gd name="connsiteX2" fmla="*/ 1077157 w 3048707"/>
              <a:gd name="connsiteY2" fmla="*/ 23474 h 1405890"/>
              <a:gd name="connsiteX3" fmla="*/ 1944242 w 3048707"/>
              <a:gd name="connsiteY3" fmla="*/ 20652 h 1405890"/>
              <a:gd name="connsiteX4" fmla="*/ 2317057 w 3048707"/>
              <a:gd name="connsiteY4" fmla="*/ 988950 h 1405890"/>
              <a:gd name="connsiteX5" fmla="*/ 1327085 w 3048707"/>
              <a:gd name="connsiteY5" fmla="*/ 1062316 h 1405890"/>
              <a:gd name="connsiteX6" fmla="*/ 1449365 w 3048707"/>
              <a:gd name="connsiteY6" fmla="*/ 1405890 h 140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707" h="1405890">
                <a:moveTo>
                  <a:pt x="1449365" y="1405890"/>
                </a:moveTo>
                <a:cubicBezTo>
                  <a:pt x="1411381" y="1338489"/>
                  <a:pt x="813328" y="1065348"/>
                  <a:pt x="775344" y="997947"/>
                </a:cubicBezTo>
                <a:cubicBezTo>
                  <a:pt x="-390499" y="767700"/>
                  <a:pt x="-202572" y="160934"/>
                  <a:pt x="1077157" y="23474"/>
                </a:cubicBezTo>
                <a:cubicBezTo>
                  <a:pt x="1359307" y="-6833"/>
                  <a:pt x="1660530" y="-7813"/>
                  <a:pt x="1944242" y="20652"/>
                </a:cubicBezTo>
                <a:cubicBezTo>
                  <a:pt x="3220752" y="148726"/>
                  <a:pt x="3451169" y="747179"/>
                  <a:pt x="2317057" y="988950"/>
                </a:cubicBezTo>
                <a:cubicBezTo>
                  <a:pt x="2020572" y="1052155"/>
                  <a:pt x="1671319" y="1078038"/>
                  <a:pt x="1327085" y="1062316"/>
                </a:cubicBezTo>
                <a:lnTo>
                  <a:pt x="1449365" y="140589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00000"/>
            </a:pPr>
            <a:r>
              <a:rPr lang="en-US" dirty="0"/>
              <a:t>What </a:t>
            </a:r>
            <a:r>
              <a:rPr lang="en-US" i="1" dirty="0"/>
              <a:t>exactly</a:t>
            </a:r>
            <a:r>
              <a:rPr lang="en-US" dirty="0"/>
              <a:t> do </a:t>
            </a:r>
            <a:r>
              <a:rPr lang="en-US" dirty="0" smtClean="0"/>
              <a:t>you want?</a:t>
            </a:r>
          </a:p>
          <a:p>
            <a:pPr>
              <a:buSzPct val="100000"/>
            </a:pP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2094547" y="4391025"/>
            <a:ext cx="1278255" cy="838200"/>
          </a:xfrm>
          <a:prstGeom prst="wedgeRoundRectCallout">
            <a:avLst>
              <a:gd name="adj1" fmla="val -33352"/>
              <a:gd name="adj2" fmla="val 652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a </a:t>
            </a:r>
            <a:r>
              <a:rPr lang="en-US" i="1" dirty="0" smtClean="0"/>
              <a:t>bug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 descr="https://encrypted-tbn2.gstatic.com/images?q=tbn:ANd9GcRbqZfUtOWlkD1bCmgyUCTgjlWOGbVXEYGm9OdSxItyIomhwcCHW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" y="3348990"/>
            <a:ext cx="18478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SkIxVGaLyhIJ63cq7J3DroR-nVkIHUzLKHZnykWCS6T--Y9x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890" y="38862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81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685800" y="1600200"/>
            <a:ext cx="8001000" cy="4267201"/>
          </a:xfrm>
        </p:spPr>
        <p:txBody>
          <a:bodyPr/>
          <a:lstStyle/>
          <a:p>
            <a:pPr>
              <a:buSzPct val="115000"/>
              <a:buFont typeface="Wingdings" panose="05000000000000000000" pitchFamily="2" charset="2"/>
              <a:buChar char="§"/>
            </a:pPr>
            <a:r>
              <a:rPr lang="en-US" dirty="0" smtClean="0"/>
              <a:t>Software Development Project Manager</a:t>
            </a:r>
          </a:p>
          <a:p>
            <a:pPr>
              <a:buSzPct val="115000"/>
              <a:buFont typeface="Wingdings" panose="05000000000000000000" pitchFamily="2" charset="2"/>
              <a:buChar char="§"/>
            </a:pPr>
            <a:r>
              <a:rPr lang="en-US" dirty="0" smtClean="0"/>
              <a:t>Development </a:t>
            </a:r>
            <a:r>
              <a:rPr lang="en-US" dirty="0"/>
              <a:t>cycle</a:t>
            </a:r>
          </a:p>
          <a:p>
            <a:pPr lvl="1">
              <a:buSzPct val="75000"/>
              <a:buFont typeface="Wingdings" panose="05000000000000000000" pitchFamily="2" charset="2"/>
              <a:buChar char="ü"/>
            </a:pPr>
            <a:r>
              <a:rPr lang="en-US" dirty="0" smtClean="0"/>
              <a:t>Researchers </a:t>
            </a:r>
            <a:r>
              <a:rPr lang="en-US" dirty="0"/>
              <a:t>motivate design &amp; functionality</a:t>
            </a:r>
          </a:p>
          <a:p>
            <a:pPr lvl="1">
              <a:buSzPct val="75000"/>
              <a:buFont typeface="Wingdings" panose="05000000000000000000" pitchFamily="2" charset="2"/>
              <a:buChar char="ü"/>
            </a:pPr>
            <a:r>
              <a:rPr lang="en-US" dirty="0" smtClean="0"/>
              <a:t>Functional </a:t>
            </a:r>
            <a:r>
              <a:rPr lang="en-US" dirty="0"/>
              <a:t>Specs – Technical Specs</a:t>
            </a:r>
          </a:p>
          <a:p>
            <a:pPr lvl="1">
              <a:buSzPct val="75000"/>
              <a:buFont typeface="Wingdings" panose="05000000000000000000" pitchFamily="2" charset="2"/>
              <a:buChar char="ü"/>
            </a:pPr>
            <a:r>
              <a:rPr lang="en-US" i="1" dirty="0"/>
              <a:t>Programmer</a:t>
            </a:r>
            <a:r>
              <a:rPr lang="en-US" dirty="0"/>
              <a:t> estimates time </a:t>
            </a:r>
            <a:r>
              <a:rPr lang="en-US" dirty="0" smtClean="0"/>
              <a:t>needed</a:t>
            </a:r>
          </a:p>
          <a:p>
            <a:pPr lvl="1">
              <a:buSzPct val="75000"/>
              <a:buFont typeface="Wingdings" panose="05000000000000000000" pitchFamily="2" charset="2"/>
              <a:buChar char="ü"/>
            </a:pPr>
            <a:r>
              <a:rPr lang="en-US" dirty="0"/>
              <a:t>Front end &amp; back </a:t>
            </a:r>
            <a:r>
              <a:rPr lang="en-US" dirty="0" smtClean="0"/>
              <a:t>end</a:t>
            </a:r>
            <a:endParaRPr lang="en-US" dirty="0"/>
          </a:p>
          <a:p>
            <a:pPr lvl="1">
              <a:buSzPct val="75000"/>
              <a:buFont typeface="Wingdings" panose="05000000000000000000" pitchFamily="2" charset="2"/>
              <a:buChar char="ü"/>
            </a:pPr>
            <a:r>
              <a:rPr lang="en-US" dirty="0" smtClean="0"/>
              <a:t>QA </a:t>
            </a:r>
            <a:r>
              <a:rPr lang="en-US" dirty="0"/>
              <a:t>– try to break it</a:t>
            </a:r>
          </a:p>
          <a:p>
            <a:pPr lvl="1">
              <a:buSzPct val="75000"/>
              <a:buFont typeface="Wingdings" panose="05000000000000000000" pitchFamily="2" charset="2"/>
              <a:buChar char="ü"/>
            </a:pPr>
            <a:r>
              <a:rPr lang="en-US" dirty="0" err="1"/>
              <a:t>Bugtracker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an archivist I had to learn</a:t>
            </a:r>
          </a:p>
        </p:txBody>
      </p:sp>
    </p:spTree>
    <p:extLst>
      <p:ext uri="{BB962C8B-B14F-4D97-AF65-F5344CB8AC3E}">
        <p14:creationId xmlns:p14="http://schemas.microsoft.com/office/powerpoint/2010/main" val="23127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752600"/>
            <a:ext cx="8458200" cy="3810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take part in the design and specification process </a:t>
            </a:r>
          </a:p>
          <a:p>
            <a:r>
              <a:rPr lang="en-US" sz="2800" dirty="0" smtClean="0"/>
              <a:t>Take part in the QA process</a:t>
            </a:r>
            <a:br>
              <a:rPr lang="en-US" sz="2800" dirty="0" smtClean="0"/>
            </a:br>
            <a:r>
              <a:rPr lang="en-US" sz="2800" dirty="0" smtClean="0"/>
              <a:t>- usually not a good idea</a:t>
            </a:r>
          </a:p>
          <a:p>
            <a:r>
              <a:rPr lang="en-US" sz="2800" dirty="0" smtClean="0"/>
              <a:t>Work very independently w/o being able to bounce ideas off other peers 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a programmer I had to learn</a:t>
            </a:r>
          </a:p>
        </p:txBody>
      </p:sp>
    </p:spTree>
    <p:extLst>
      <p:ext uri="{BB962C8B-B14F-4D97-AF65-F5344CB8AC3E}">
        <p14:creationId xmlns:p14="http://schemas.microsoft.com/office/powerpoint/2010/main" val="42346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200" y="1524000"/>
            <a:ext cx="8077200" cy="426720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Be human</a:t>
            </a:r>
            <a:br>
              <a:rPr lang="en-US" b="1" dirty="0" smtClean="0"/>
            </a:br>
            <a:r>
              <a:rPr lang="en-US" dirty="0" smtClean="0"/>
              <a:t>- Technical terms and processes can be intimidating</a:t>
            </a:r>
            <a:br>
              <a:rPr lang="en-US" dirty="0" smtClean="0"/>
            </a:br>
            <a:r>
              <a:rPr lang="en-US" dirty="0" smtClean="0"/>
              <a:t>- Remember how it feels to be out of your element. </a:t>
            </a:r>
          </a:p>
          <a:p>
            <a:endParaRPr lang="en-US" dirty="0" smtClean="0"/>
          </a:p>
          <a:p>
            <a:r>
              <a:rPr lang="en-US" b="1" dirty="0" smtClean="0"/>
              <a:t>Do not talk code 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>- Avoid going into to much detail – code etc. </a:t>
            </a:r>
            <a:br>
              <a:rPr lang="en-US" dirty="0" smtClean="0"/>
            </a:br>
            <a:r>
              <a:rPr lang="en-US" dirty="0" smtClean="0"/>
              <a:t>- Explain processes from the user point of view</a:t>
            </a:r>
            <a:br>
              <a:rPr lang="en-US" dirty="0" smtClean="0"/>
            </a:br>
            <a:r>
              <a:rPr lang="en-US" dirty="0" smtClean="0"/>
              <a:t>- Describe the results rather then the process of</a:t>
            </a:r>
          </a:p>
          <a:p>
            <a:endParaRPr lang="en-US" dirty="0"/>
          </a:p>
          <a:p>
            <a:r>
              <a:rPr lang="en-US" b="1" dirty="0" smtClean="0"/>
              <a:t>Learn your counterparts domain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- Gives you a better understanding as to why a customer request certain features</a:t>
            </a:r>
          </a:p>
          <a:p>
            <a:endParaRPr lang="en-US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programmers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7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343</Words>
  <Application>Microsoft Office PowerPoint</Application>
  <PresentationFormat>On-screen Show (4:3)</PresentationFormat>
  <Paragraphs>89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Legacy Tobacco Documents Library http://legacy.library.ucsf.edu </vt:lpstr>
      <vt:lpstr>Industry Documents Digital Library</vt:lpstr>
      <vt:lpstr>Commercial Off The Shelf (COTS) vs. Custom Build</vt:lpstr>
      <vt:lpstr>Software Development </vt:lpstr>
      <vt:lpstr>Communication Gap</vt:lpstr>
      <vt:lpstr>As an archivist I had to learn</vt:lpstr>
      <vt:lpstr>As a programmer I had to learn</vt:lpstr>
      <vt:lpstr>Tips for programmers</vt:lpstr>
      <vt:lpstr>Tools that help us</vt:lpstr>
      <vt:lpstr>THANK YOU 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hayes</dc:creator>
  <cp:lastModifiedBy>Klausner, Kim</cp:lastModifiedBy>
  <cp:revision>122</cp:revision>
  <cp:lastPrinted>2014-05-06T20:48:59Z</cp:lastPrinted>
  <dcterms:created xsi:type="dcterms:W3CDTF">2010-08-11T18:33:41Z</dcterms:created>
  <dcterms:modified xsi:type="dcterms:W3CDTF">2014-05-13T16:03:19Z</dcterms:modified>
</cp:coreProperties>
</file>