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9" r:id="rId3"/>
    <p:sldId id="308" r:id="rId4"/>
    <p:sldId id="304" r:id="rId5"/>
    <p:sldId id="307" r:id="rId6"/>
    <p:sldId id="260" r:id="rId7"/>
    <p:sldId id="270" r:id="rId8"/>
    <p:sldId id="276" r:id="rId9"/>
    <p:sldId id="277" r:id="rId10"/>
    <p:sldId id="296" r:id="rId11"/>
    <p:sldId id="305" r:id="rId12"/>
    <p:sldId id="279" r:id="rId13"/>
    <p:sldId id="302" r:id="rId14"/>
    <p:sldId id="303" r:id="rId15"/>
    <p:sldId id="257" r:id="rId16"/>
    <p:sldId id="271" r:id="rId17"/>
    <p:sldId id="306" r:id="rId18"/>
    <p:sldId id="319" r:id="rId19"/>
    <p:sldId id="313" r:id="rId20"/>
    <p:sldId id="262" r:id="rId21"/>
    <p:sldId id="282" r:id="rId22"/>
    <p:sldId id="283" r:id="rId23"/>
    <p:sldId id="285" r:id="rId24"/>
    <p:sldId id="287" r:id="rId25"/>
    <p:sldId id="264" r:id="rId26"/>
    <p:sldId id="315" r:id="rId27"/>
    <p:sldId id="265" r:id="rId28"/>
    <p:sldId id="310" r:id="rId29"/>
    <p:sldId id="321" r:id="rId30"/>
    <p:sldId id="258" r:id="rId31"/>
    <p:sldId id="267" r:id="rId32"/>
    <p:sldId id="268" r:id="rId33"/>
    <p:sldId id="3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6" autoAdjust="0"/>
    <p:restoredTop sz="71429" autoAdjust="0"/>
  </p:normalViewPr>
  <p:slideViewPr>
    <p:cSldViewPr>
      <p:cViewPr>
        <p:scale>
          <a:sx n="90" d="100"/>
          <a:sy n="90" d="100"/>
        </p:scale>
        <p:origin x="-5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128A7-4378-4CDE-8115-6C1056A69B8A}" type="datetimeFigureOut">
              <a:rPr lang="en-US" smtClean="0"/>
              <a:t>5/15/2014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991E8-2E7F-4F9A-BC81-0BC2A10DC1FD}" type="slidenum">
              <a:rPr lang="en-US" smtClean="0"/>
              <a:t>‹#›</a:t>
            </a:fld>
            <a:endParaRPr lang="en-US"/>
          </a:p>
        </p:txBody>
      </p:sp>
    </p:spTree>
    <p:extLst>
      <p:ext uri="{BB962C8B-B14F-4D97-AF65-F5344CB8AC3E}">
        <p14:creationId xmlns:p14="http://schemas.microsoft.com/office/powerpoint/2010/main" val="60379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a:t>
            </a:fld>
            <a:endParaRPr lang="en-US"/>
          </a:p>
        </p:txBody>
      </p:sp>
    </p:spTree>
    <p:extLst>
      <p:ext uri="{BB962C8B-B14F-4D97-AF65-F5344CB8AC3E}">
        <p14:creationId xmlns:p14="http://schemas.microsoft.com/office/powerpoint/2010/main" val="76687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tracking sheet for the</a:t>
            </a:r>
            <a:r>
              <a:rPr lang="en-US" baseline="0" dirty="0" smtClean="0"/>
              <a:t> game “Killing </a:t>
            </a:r>
            <a:r>
              <a:rPr lang="en-US" baseline="0" dirty="0" smtClean="0"/>
              <a:t>Cloud.” </a:t>
            </a:r>
            <a:r>
              <a:rPr lang="en-US" baseline="0" dirty="0" smtClean="0"/>
              <a:t>Tracking sheets can be downloaded from Argo after registration. It shows the druid at the top, along with a </a:t>
            </a:r>
            <a:r>
              <a:rPr lang="en-US" baseline="0" dirty="0" err="1" smtClean="0"/>
              <a:t>scannable</a:t>
            </a:r>
            <a:r>
              <a:rPr lang="en-US" baseline="0" dirty="0" smtClean="0"/>
              <a:t> barcode. A tracking sheet is inserted into every software package before it is sent to NIST</a:t>
            </a:r>
            <a:r>
              <a:rPr lang="en-US" baseline="0" dirty="0" smtClean="0"/>
              <a:t>. Staff there can scan the barcode to easily enter the druid value into their own systems.</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10</a:t>
            </a:fld>
            <a:endParaRPr lang="en-US"/>
          </a:p>
        </p:txBody>
      </p:sp>
    </p:spTree>
    <p:extLst>
      <p:ext uri="{BB962C8B-B14F-4D97-AF65-F5344CB8AC3E}">
        <p14:creationId xmlns:p14="http://schemas.microsoft.com/office/powerpoint/2010/main" val="61582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software package</a:t>
            </a:r>
            <a:r>
              <a:rPr lang="en-US" baseline="0" dirty="0" smtClean="0"/>
              <a:t> is digitized, it is accessioned into the Stanford Digital Repository, and can be accessed by PURL (persistent URL). This is an example of a test PURL page for “Shareware International.” The upper right has links to downloadable files such as an error log, a disk image, and the checksum for the disk image. Thumbnail images are shown at the bottom.</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11</a:t>
            </a:fld>
            <a:endParaRPr lang="en-US"/>
          </a:p>
        </p:txBody>
      </p:sp>
    </p:spTree>
    <p:extLst>
      <p:ext uri="{BB962C8B-B14F-4D97-AF65-F5344CB8AC3E}">
        <p14:creationId xmlns:p14="http://schemas.microsoft.com/office/powerpoint/2010/main" val="198426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NIST is performing</a:t>
            </a:r>
            <a:r>
              <a:rPr lang="en-US" baseline="0" dirty="0" smtClean="0"/>
              <a:t> the computer forensics work required for this project. They are creating disk images for every piece of software media, so if a single software package contains eight 3.5” floppy disks, they will generate (or at least attempt to generate) eight disk images. A disk image is a bit-by-bit copy of all the contents of a disk. They will also calculate checksums for each disk image, and all the checksums taken from the </a:t>
            </a:r>
            <a:r>
              <a:rPr lang="en-US" baseline="0" dirty="0" err="1" smtClean="0"/>
              <a:t>Cabrinety</a:t>
            </a:r>
            <a:r>
              <a:rPr lang="en-US" baseline="0" dirty="0" smtClean="0"/>
              <a:t> collection will be added to the National Software Reference Library’s Reference Data Set. NIST is also digitizing box covers, scanning manuals cover to cover, and photographing other objects such as inserts, </a:t>
            </a:r>
            <a:r>
              <a:rPr lang="en-US" baseline="0" dirty="0" err="1" smtClean="0"/>
              <a:t>realia</a:t>
            </a:r>
            <a:r>
              <a:rPr lang="en-US" baseline="0" dirty="0" smtClean="0"/>
              <a:t>, or ephemera at high resolution. These disk images and photographic images are returned to Stanford by external hard drive.</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12</a:t>
            </a:fld>
            <a:endParaRPr lang="en-US"/>
          </a:p>
        </p:txBody>
      </p:sp>
    </p:spTree>
    <p:extLst>
      <p:ext uri="{BB962C8B-B14F-4D97-AF65-F5344CB8AC3E}">
        <p14:creationId xmlns:p14="http://schemas.microsoft.com/office/powerpoint/2010/main" val="2081473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a:t>
            </a:r>
            <a:r>
              <a:rPr lang="en-US" baseline="0" dirty="0" smtClean="0"/>
              <a:t> view.</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13</a:t>
            </a:fld>
            <a:endParaRPr lang="en-US"/>
          </a:p>
        </p:txBody>
      </p:sp>
    </p:spTree>
    <p:extLst>
      <p:ext uri="{BB962C8B-B14F-4D97-AF65-F5344CB8AC3E}">
        <p14:creationId xmlns:p14="http://schemas.microsoft.com/office/powerpoint/2010/main" val="5977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Metadata</a:t>
            </a:r>
            <a:r>
              <a:rPr lang="en-US" baseline="0" dirty="0" smtClean="0"/>
              <a:t> configuration page. This is the last page of Part I of the presentation. The next section will focus on specific project challenges.</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14</a:t>
            </a:fld>
            <a:endParaRPr lang="en-US"/>
          </a:p>
        </p:txBody>
      </p:sp>
    </p:spTree>
    <p:extLst>
      <p:ext uri="{BB962C8B-B14F-4D97-AF65-F5344CB8AC3E}">
        <p14:creationId xmlns:p14="http://schemas.microsoft.com/office/powerpoint/2010/main" val="395207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Cabrinety</a:t>
            </a:r>
            <a:r>
              <a:rPr lang="en-US" baseline="0" dirty="0" smtClean="0"/>
              <a:t> Project involves working with a large archival games collection, so I’ve divided this section into levels (like in a videogame). And like all good videogames, we’ll have a bonus level.</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15</a:t>
            </a:fld>
            <a:endParaRPr lang="en-US"/>
          </a:p>
        </p:txBody>
      </p:sp>
    </p:spTree>
    <p:extLst>
      <p:ext uri="{BB962C8B-B14F-4D97-AF65-F5344CB8AC3E}">
        <p14:creationId xmlns:p14="http://schemas.microsoft.com/office/powerpoint/2010/main" val="387726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materials from SAL3 are needed on campus at Stanford, they need to be paged for delivery. </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16</a:t>
            </a:fld>
            <a:endParaRPr lang="en-US"/>
          </a:p>
        </p:txBody>
      </p:sp>
    </p:spTree>
    <p:extLst>
      <p:ext uri="{BB962C8B-B14F-4D97-AF65-F5344CB8AC3E}">
        <p14:creationId xmlns:p14="http://schemas.microsoft.com/office/powerpoint/2010/main" val="2200358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 day, SAL3 drives a truck from Livermore to Stanford with paged materials that are distributed throughout campus. The </a:t>
            </a:r>
            <a:r>
              <a:rPr lang="en-US" baseline="0" dirty="0" err="1" smtClean="0"/>
              <a:t>Cabrinety</a:t>
            </a:r>
            <a:r>
              <a:rPr lang="en-US" baseline="0" dirty="0" smtClean="0"/>
              <a:t> Collection is paged the same way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17</a:t>
            </a:fld>
            <a:endParaRPr lang="en-US"/>
          </a:p>
        </p:txBody>
      </p:sp>
    </p:spTree>
    <p:extLst>
      <p:ext uri="{BB962C8B-B14F-4D97-AF65-F5344CB8AC3E}">
        <p14:creationId xmlns:p14="http://schemas.microsoft.com/office/powerpoint/2010/main" val="2341820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using UPS to ship boxes to NIST. </a:t>
            </a:r>
            <a:r>
              <a:rPr lang="en-US" baseline="0" dirty="0" smtClean="0"/>
              <a:t>In order to mitigate risk, UPS sends tracking emails to staff at Stanford and at NIST.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18</a:t>
            </a:fld>
            <a:endParaRPr lang="en-US"/>
          </a:p>
        </p:txBody>
      </p:sp>
    </p:spTree>
    <p:extLst>
      <p:ext uri="{BB962C8B-B14F-4D97-AF65-F5344CB8AC3E}">
        <p14:creationId xmlns:p14="http://schemas.microsoft.com/office/powerpoint/2010/main" val="2579305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shipping anything to NIST, I take reference photos. These</a:t>
            </a:r>
            <a:r>
              <a:rPr lang="en-US" baseline="0" dirty="0" smtClean="0"/>
              <a:t> </a:t>
            </a:r>
            <a:r>
              <a:rPr lang="en-US" baseline="0" dirty="0" smtClean="0"/>
              <a:t>are reference photos so do not need to be high quality. They are to show the title and the physical quantity of media that were in the software package. In case anything happens to the </a:t>
            </a:r>
            <a:r>
              <a:rPr lang="en-US" baseline="0" dirty="0" err="1" smtClean="0"/>
              <a:t>Cabrinety</a:t>
            </a:r>
            <a:r>
              <a:rPr lang="en-US" baseline="0" dirty="0" smtClean="0"/>
              <a:t> box during UPS transit, we’ll be able to know what was in it.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19</a:t>
            </a:fld>
            <a:endParaRPr lang="en-US"/>
          </a:p>
        </p:txBody>
      </p:sp>
    </p:spTree>
    <p:extLst>
      <p:ext uri="{BB962C8B-B14F-4D97-AF65-F5344CB8AC3E}">
        <p14:creationId xmlns:p14="http://schemas.microsoft.com/office/powerpoint/2010/main" val="208939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divided</a:t>
            </a:r>
            <a:r>
              <a:rPr lang="en-US" baseline="0" dirty="0" smtClean="0"/>
              <a:t> into two sections. The first part provides background information about myself, the </a:t>
            </a:r>
            <a:r>
              <a:rPr lang="en-US" baseline="0" dirty="0" err="1" smtClean="0"/>
              <a:t>Cabrinety</a:t>
            </a:r>
            <a:r>
              <a:rPr lang="en-US" baseline="0" dirty="0" smtClean="0"/>
              <a:t> collection, and the </a:t>
            </a:r>
            <a:r>
              <a:rPr lang="en-US" baseline="0" dirty="0" err="1" smtClean="0"/>
              <a:t>Cabrinety</a:t>
            </a:r>
            <a:r>
              <a:rPr lang="en-US" baseline="0" dirty="0" smtClean="0"/>
              <a:t>-NIST Project. </a:t>
            </a:r>
            <a:r>
              <a:rPr lang="en-US" baseline="0" dirty="0" smtClean="0"/>
              <a:t>This is a grant-funded project where the collection is being used in a large-scale digital preservation effort. The </a:t>
            </a:r>
            <a:r>
              <a:rPr lang="en-US" baseline="0" dirty="0" smtClean="0"/>
              <a:t>second part will focus on the challenges that have arisen during the project.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a:t>
            </a:fld>
            <a:endParaRPr lang="en-US"/>
          </a:p>
        </p:txBody>
      </p:sp>
    </p:spTree>
    <p:extLst>
      <p:ext uri="{BB962C8B-B14F-4D97-AF65-F5344CB8AC3E}">
        <p14:creationId xmlns:p14="http://schemas.microsoft.com/office/powerpoint/2010/main" val="45729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of the </a:t>
            </a:r>
            <a:r>
              <a:rPr lang="en-US" dirty="0" err="1" smtClean="0"/>
              <a:t>Cabrinety</a:t>
            </a:r>
            <a:r>
              <a:rPr lang="en-US" dirty="0" smtClean="0"/>
              <a:t> boxes contained mixed series. For example,</a:t>
            </a:r>
            <a:r>
              <a:rPr lang="en-US" baseline="0" dirty="0" smtClean="0"/>
              <a:t> in the </a:t>
            </a:r>
            <a:r>
              <a:rPr lang="en-US" baseline="0" dirty="0" err="1" smtClean="0"/>
              <a:t>Cabrinety</a:t>
            </a:r>
            <a:r>
              <a:rPr lang="en-US" baseline="0" dirty="0" smtClean="0"/>
              <a:t> Collection software is marked as Series 1, while periodicals are marked as Series 5. So what should I do when I find a magazine that has software literally glued to its cover? </a:t>
            </a:r>
            <a:r>
              <a:rPr lang="en-US" dirty="0" smtClean="0"/>
              <a:t>I chose to remove the disks from</a:t>
            </a:r>
            <a:r>
              <a:rPr lang="en-US" baseline="0" dirty="0" smtClean="0"/>
              <a:t> the cover because we want NIST to create disk images, which they won’t be able to do without reading the disks. Since the data is more important than the physical item, the potential for damage to the magazine cover is not a deterrent. </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20</a:t>
            </a:fld>
            <a:endParaRPr lang="en-US"/>
          </a:p>
        </p:txBody>
      </p:sp>
    </p:spTree>
    <p:extLst>
      <p:ext uri="{BB962C8B-B14F-4D97-AF65-F5344CB8AC3E}">
        <p14:creationId xmlns:p14="http://schemas.microsoft.com/office/powerpoint/2010/main" val="179704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package is </a:t>
            </a:r>
            <a:r>
              <a:rPr lang="en-US" i="1" dirty="0" err="1" smtClean="0"/>
              <a:t>Bitstream</a:t>
            </a:r>
            <a:r>
              <a:rPr lang="en-US" i="1" dirty="0" smtClean="0"/>
              <a:t> Type Essentials for Letters,</a:t>
            </a:r>
            <a:r>
              <a:rPr lang="en-US" i="1" baseline="0" dirty="0" smtClean="0"/>
              <a:t> Memos, &amp; Faxes</a:t>
            </a:r>
            <a:r>
              <a:rPr lang="en-US" baseline="0" dirty="0" smtClean="0"/>
              <a:t>. The black mold covering the box is contained within the </a:t>
            </a:r>
            <a:r>
              <a:rPr lang="en-US" baseline="0" dirty="0" err="1" smtClean="0"/>
              <a:t>shrinkwrap</a:t>
            </a:r>
            <a:r>
              <a:rPr lang="en-US" baseline="0" dirty="0" smtClean="0"/>
              <a:t> that is still on the package. Despite being in a </a:t>
            </a:r>
            <a:r>
              <a:rPr lang="en-US" baseline="0" dirty="0" err="1" smtClean="0"/>
              <a:t>Cabrinety</a:t>
            </a:r>
            <a:r>
              <a:rPr lang="en-US" baseline="0" dirty="0" smtClean="0"/>
              <a:t> box with other software packages, the mold did not contaminate anything else. Since the mold grew beneath the </a:t>
            </a:r>
            <a:r>
              <a:rPr lang="en-US" baseline="0" dirty="0" err="1" smtClean="0"/>
              <a:t>shrinkwrap</a:t>
            </a:r>
            <a:r>
              <a:rPr lang="en-US" baseline="0" dirty="0" smtClean="0"/>
              <a:t>, the moisture probably got into it at the original factory.</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21</a:t>
            </a:fld>
            <a:endParaRPr lang="en-US"/>
          </a:p>
        </p:txBody>
      </p:sp>
    </p:spTree>
    <p:extLst>
      <p:ext uri="{BB962C8B-B14F-4D97-AF65-F5344CB8AC3E}">
        <p14:creationId xmlns:p14="http://schemas.microsoft.com/office/powerpoint/2010/main" val="97687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showed the moldy</a:t>
            </a:r>
            <a:r>
              <a:rPr lang="en-US" baseline="0" dirty="0" smtClean="0"/>
              <a:t> p</a:t>
            </a:r>
            <a:r>
              <a:rPr lang="en-US" dirty="0" smtClean="0"/>
              <a:t>ackage to the conservation department,</a:t>
            </a:r>
            <a:r>
              <a:rPr lang="en-US" baseline="0" dirty="0" smtClean="0"/>
              <a:t> and their first reaction was that since it was a commercial software package, it was probably easily replaced. However, this is not the case. I have not found this exact package anywhere online (</a:t>
            </a:r>
            <a:r>
              <a:rPr lang="en-US" baseline="0" dirty="0" err="1" smtClean="0"/>
              <a:t>ebay</a:t>
            </a:r>
            <a:r>
              <a:rPr lang="en-US" baseline="0" dirty="0" smtClean="0"/>
              <a:t>, Yahoo!), and I have not found it elsewhere in the </a:t>
            </a:r>
            <a:r>
              <a:rPr lang="en-US" baseline="0" dirty="0" err="1" smtClean="0"/>
              <a:t>Cabrinety</a:t>
            </a:r>
            <a:r>
              <a:rPr lang="en-US" baseline="0" dirty="0" smtClean="0"/>
              <a:t> collection. </a:t>
            </a:r>
            <a:r>
              <a:rPr lang="en-US" baseline="0" dirty="0" err="1" smtClean="0"/>
              <a:t>Bitstream</a:t>
            </a:r>
            <a:r>
              <a:rPr lang="en-US" baseline="0" dirty="0" smtClean="0"/>
              <a:t> is also an important company, as it was one of the very first digital foundries, which helped popularize desktop publishing through the democratization of typography. The curator was contacted and the decision was made to try and salvage the item if possible. The package was opened under a fume hood, and the disks were vacuumed. Unfortunately, the disks could not be read, and ultimately this item had to be </a:t>
            </a:r>
            <a:r>
              <a:rPr lang="en-US" baseline="0" dirty="0" err="1" smtClean="0"/>
              <a:t>deaccessioned</a:t>
            </a:r>
            <a:r>
              <a:rPr lang="en-US" baseline="0" dirty="0" smtClean="0"/>
              <a:t>. As a precaution, the items in the original </a:t>
            </a:r>
            <a:r>
              <a:rPr lang="en-US" baseline="0" dirty="0" err="1" smtClean="0"/>
              <a:t>Cabrinety</a:t>
            </a:r>
            <a:r>
              <a:rPr lang="en-US" baseline="0" dirty="0" smtClean="0"/>
              <a:t> box were moved into a new box, and the old box was destroyed.</a:t>
            </a:r>
          </a:p>
        </p:txBody>
      </p:sp>
      <p:sp>
        <p:nvSpPr>
          <p:cNvPr id="4" name="Slide Number Placeholder 3"/>
          <p:cNvSpPr>
            <a:spLocks noGrp="1"/>
          </p:cNvSpPr>
          <p:nvPr>
            <p:ph type="sldNum" sz="quarter" idx="10"/>
          </p:nvPr>
        </p:nvSpPr>
        <p:spPr/>
        <p:txBody>
          <a:bodyPr/>
          <a:lstStyle/>
          <a:p>
            <a:fld id="{526991E8-2E7F-4F9A-BC81-0BC2A10DC1FD}" type="slidenum">
              <a:rPr lang="en-US" smtClean="0"/>
              <a:t>22</a:t>
            </a:fld>
            <a:endParaRPr lang="en-US"/>
          </a:p>
        </p:txBody>
      </p:sp>
    </p:spTree>
    <p:extLst>
      <p:ext uri="{BB962C8B-B14F-4D97-AF65-F5344CB8AC3E}">
        <p14:creationId xmlns:p14="http://schemas.microsoft.com/office/powerpoint/2010/main" val="239770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Infocom</a:t>
            </a:r>
            <a:r>
              <a:rPr lang="en-US" dirty="0" smtClean="0"/>
              <a:t> is well-known</a:t>
            </a:r>
            <a:r>
              <a:rPr lang="en-US" baseline="0" dirty="0" smtClean="0"/>
              <a:t> as a publisher of text adventures, also known as interactive fiction. This is a genre of videogame which is played by writing simple commands that the computer will respond to with prepared text, letting a story unfold. “Deadline” is a murder mystery that used so much text that all of the information could not fit on a floppy with 80K of disk space. To include the extra details that couldn’t fit on the disk, </a:t>
            </a:r>
            <a:r>
              <a:rPr lang="en-US" baseline="0" dirty="0" err="1" smtClean="0"/>
              <a:t>Infocom</a:t>
            </a:r>
            <a:r>
              <a:rPr lang="en-US" baseline="0" dirty="0" smtClean="0"/>
              <a:t> created “</a:t>
            </a:r>
            <a:r>
              <a:rPr lang="en-US" baseline="0" dirty="0" err="1" smtClean="0"/>
              <a:t>feelies</a:t>
            </a:r>
            <a:r>
              <a:rPr lang="en-US" baseline="0" dirty="0" smtClean="0"/>
              <a:t>,” physical items that were inserted in the game packaging. These were high quality items that also had a side effect of being a piracy deterrent, as they were difficult to copy, and they also contained vital clues that were necessary in order to solve the mystery in the game.</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23</a:t>
            </a:fld>
            <a:endParaRPr lang="en-US"/>
          </a:p>
        </p:txBody>
      </p:sp>
    </p:spTree>
    <p:extLst>
      <p:ext uri="{BB962C8B-B14F-4D97-AF65-F5344CB8AC3E}">
        <p14:creationId xmlns:p14="http://schemas.microsoft.com/office/powerpoint/2010/main" val="426163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with the “Deadline” </a:t>
            </a:r>
            <a:r>
              <a:rPr lang="en-US" dirty="0" err="1" smtClean="0"/>
              <a:t>feelies</a:t>
            </a:r>
            <a:r>
              <a:rPr lang="en-US" baseline="0" dirty="0" smtClean="0"/>
              <a:t> is that one of them was a small bag containing three pills. These were actually breath mints. Since we don’t want to keep any food in the Stanford archives, these needed to be </a:t>
            </a:r>
            <a:r>
              <a:rPr lang="en-US" baseline="0" dirty="0" err="1" smtClean="0"/>
              <a:t>deaccessioned</a:t>
            </a:r>
            <a:r>
              <a:rPr lang="en-US" baseline="0" dirty="0" smtClean="0"/>
              <a:t>. I photographed the breath mints at high resolution, and printed a color copy of the photograph. The breath mints in the bag were disposed, and the color copy of the photograph was inserted into the package, along with a label indicating the title of the game, the source id and druid for the software package, and the date when the item was removed.</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24</a:t>
            </a:fld>
            <a:endParaRPr lang="en-US"/>
          </a:p>
        </p:txBody>
      </p:sp>
    </p:spTree>
    <p:extLst>
      <p:ext uri="{BB962C8B-B14F-4D97-AF65-F5344CB8AC3E}">
        <p14:creationId xmlns:p14="http://schemas.microsoft.com/office/powerpoint/2010/main" val="105723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available metadata standards and authority records are insufficient to meet the needs of computer and video games. In the </a:t>
            </a:r>
            <a:r>
              <a:rPr lang="en-US" baseline="0" dirty="0" err="1" smtClean="0"/>
              <a:t>Cabrinety</a:t>
            </a:r>
            <a:r>
              <a:rPr lang="en-US" baseline="0" dirty="0" smtClean="0"/>
              <a:t> database, a list of “Known Application Types” operates as a type/genre subject listing with more than 600+ terms. NIST is working on a taxonomy to streamline this section, but the work hasn’t been completed yet. As a result, almost all of the metadata is being created on the fly as I find new manufacturers, operating systems, or genre types and add them to the database myself.</a:t>
            </a:r>
          </a:p>
          <a:p>
            <a:endParaRPr lang="en-US" baseline="0" dirty="0" smtClean="0"/>
          </a:p>
          <a:p>
            <a:r>
              <a:rPr lang="en-US" baseline="0" dirty="0" smtClean="0"/>
              <a:t>On the right are some of the statistics that have come out so far from the </a:t>
            </a:r>
            <a:r>
              <a:rPr lang="en-US" baseline="0" dirty="0" err="1" smtClean="0"/>
              <a:t>Cabrinety</a:t>
            </a:r>
            <a:r>
              <a:rPr lang="en-US" baseline="0" dirty="0" smtClean="0"/>
              <a:t>-NIST project. The column shows a list of file extensions that were discovered in the software media that have been processed so far. I could not fit the entire column on the slide because it contains 5757 rows of unique file extensions.</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25</a:t>
            </a:fld>
            <a:endParaRPr lang="en-US"/>
          </a:p>
        </p:txBody>
      </p:sp>
    </p:spTree>
    <p:extLst>
      <p:ext uri="{BB962C8B-B14F-4D97-AF65-F5344CB8AC3E}">
        <p14:creationId xmlns:p14="http://schemas.microsoft.com/office/powerpoint/2010/main" val="1770592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metadata problem is being addressed at an institutional</a:t>
            </a:r>
            <a:r>
              <a:rPr lang="en-US" baseline="0" dirty="0" smtClean="0"/>
              <a:t> level. The University of </a:t>
            </a:r>
            <a:r>
              <a:rPr lang="en-US" baseline="0" dirty="0" smtClean="0"/>
              <a:t>Washington, </a:t>
            </a:r>
            <a:r>
              <a:rPr lang="en-US" baseline="0" dirty="0" smtClean="0"/>
              <a:t>in partnership with the Seattle Interactive Media Museum, is working to create a video game metadata schema. They released Version 2.0 of their schema this past March.</a:t>
            </a:r>
          </a:p>
          <a:p>
            <a:endParaRPr lang="en-US" baseline="0" dirty="0" smtClean="0"/>
          </a:p>
          <a:p>
            <a:r>
              <a:rPr lang="en-US" baseline="0" dirty="0" smtClean="0"/>
              <a:t>UC Santa Cruz, in partnership with Stanford </a:t>
            </a:r>
            <a:r>
              <a:rPr lang="en-US" baseline="0" dirty="0" err="1" smtClean="0"/>
              <a:t>Univeristy</a:t>
            </a:r>
            <a:r>
              <a:rPr lang="en-US" baseline="0" dirty="0" smtClean="0"/>
              <a:t> Libraries, is also planning to publish a metadata scheme for video games, with a focus on discovery and citation. This project is funded by the IMLS and is in the first year of a three-year grant.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26</a:t>
            </a:fld>
            <a:endParaRPr lang="en-US"/>
          </a:p>
        </p:txBody>
      </p:sp>
    </p:spTree>
    <p:extLst>
      <p:ext uri="{BB962C8B-B14F-4D97-AF65-F5344CB8AC3E}">
        <p14:creationId xmlns:p14="http://schemas.microsoft.com/office/powerpoint/2010/main" val="3880589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remember these games</a:t>
            </a:r>
            <a:r>
              <a:rPr lang="en-US" baseline="0" dirty="0" smtClean="0"/>
              <a:t> from your childhood. Super Mario </a:t>
            </a:r>
            <a:r>
              <a:rPr lang="en-US" baseline="0" dirty="0" smtClean="0"/>
              <a:t>Kart </a:t>
            </a:r>
            <a:r>
              <a:rPr lang="en-US" baseline="0" dirty="0" smtClean="0"/>
              <a:t>for the SNES?</a:t>
            </a:r>
            <a:endParaRPr lang="en-US" dirty="0" smtClean="0"/>
          </a:p>
          <a:p>
            <a:endParaRPr lang="en-US" dirty="0" smtClean="0"/>
          </a:p>
          <a:p>
            <a:r>
              <a:rPr lang="en-US" dirty="0" smtClean="0"/>
              <a:t>NIST is</a:t>
            </a:r>
            <a:r>
              <a:rPr lang="en-US" baseline="0" dirty="0" smtClean="0"/>
              <a:t> responsible for creating disk images off the software found in the </a:t>
            </a:r>
            <a:r>
              <a:rPr lang="en-US" baseline="0" dirty="0" err="1" smtClean="0"/>
              <a:t>Cabrinety</a:t>
            </a:r>
            <a:r>
              <a:rPr lang="en-US" baseline="0" dirty="0" smtClean="0"/>
              <a:t> collection, but what can they do with video game cartridges? This is an image of the </a:t>
            </a:r>
            <a:r>
              <a:rPr lang="en-US" baseline="0" dirty="0" err="1" smtClean="0"/>
              <a:t>Retrode</a:t>
            </a:r>
            <a:r>
              <a:rPr lang="en-US" baseline="0" dirty="0" smtClean="0"/>
              <a:t>, a USB-adapter that can be connected to a personal computer. The </a:t>
            </a:r>
            <a:r>
              <a:rPr lang="en-US" baseline="0" dirty="0" err="1" smtClean="0"/>
              <a:t>Retrode</a:t>
            </a:r>
            <a:r>
              <a:rPr lang="en-US" baseline="0" dirty="0" smtClean="0"/>
              <a:t> comes with two cartridge slots, one for a Super Nintendo cartridge, and one for a Sega Genesis cartridge. The </a:t>
            </a:r>
            <a:r>
              <a:rPr lang="en-US" baseline="0" dirty="0" err="1" smtClean="0"/>
              <a:t>Retrode</a:t>
            </a:r>
            <a:r>
              <a:rPr lang="en-US" baseline="0" dirty="0" smtClean="0"/>
              <a:t> reads the game data off the cartridge and creates a ROM image on your computer. ROM=read-only memory. If you have an emulator program on your computer, you can use it to open the ROM image and play the game on your computer. The </a:t>
            </a:r>
            <a:r>
              <a:rPr lang="en-US" baseline="0" dirty="0" err="1" smtClean="0"/>
              <a:t>Retrode</a:t>
            </a:r>
            <a:r>
              <a:rPr lang="en-US" baseline="0" dirty="0" smtClean="0"/>
              <a:t> even comes with connectors that work with the original Super Nintendo and Sega Genesis controllers.</a:t>
            </a:r>
          </a:p>
        </p:txBody>
      </p:sp>
      <p:sp>
        <p:nvSpPr>
          <p:cNvPr id="4" name="Slide Number Placeholder 3"/>
          <p:cNvSpPr>
            <a:spLocks noGrp="1"/>
          </p:cNvSpPr>
          <p:nvPr>
            <p:ph type="sldNum" sz="quarter" idx="10"/>
          </p:nvPr>
        </p:nvSpPr>
        <p:spPr/>
        <p:txBody>
          <a:bodyPr/>
          <a:lstStyle/>
          <a:p>
            <a:fld id="{526991E8-2E7F-4F9A-BC81-0BC2A10DC1FD}" type="slidenum">
              <a:rPr lang="en-US" smtClean="0"/>
              <a:t>27</a:t>
            </a:fld>
            <a:endParaRPr lang="en-US"/>
          </a:p>
        </p:txBody>
      </p:sp>
    </p:spTree>
    <p:extLst>
      <p:ext uri="{BB962C8B-B14F-4D97-AF65-F5344CB8AC3E}">
        <p14:creationId xmlns:p14="http://schemas.microsoft.com/office/powerpoint/2010/main" val="1814127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a:t>
            </a:r>
            <a:r>
              <a:rPr lang="en-US" baseline="0" dirty="0" smtClean="0"/>
              <a:t>interns at </a:t>
            </a:r>
            <a:r>
              <a:rPr lang="en-US" baseline="0" dirty="0" smtClean="0"/>
              <a:t>NIST </a:t>
            </a:r>
            <a:r>
              <a:rPr lang="en-US" baseline="0" dirty="0" smtClean="0"/>
              <a:t>experimented with the </a:t>
            </a:r>
            <a:r>
              <a:rPr lang="en-US" baseline="0" dirty="0" err="1" smtClean="0"/>
              <a:t>Retrode</a:t>
            </a:r>
            <a:r>
              <a:rPr lang="en-US" baseline="0" dirty="0" smtClean="0"/>
              <a:t> and found that there was some inconsistency in the ROM images. He would get a ROM image from the cartridge, but whenever he calculated the SHA-1, the checksums would be different. This meant there were slight variations between the ROM images, and SHA-1 checksums could not be used to validate the data integrity.</a:t>
            </a:r>
          </a:p>
          <a:p>
            <a:endParaRPr lang="en-US" baseline="0" dirty="0" smtClean="0"/>
          </a:p>
          <a:p>
            <a:r>
              <a:rPr lang="en-US" baseline="0" dirty="0" smtClean="0"/>
              <a:t>In order to determine if a ROM image was “good” or “bad” a different calculation other than the one for the SHA-1 checksum had to be performed. </a:t>
            </a:r>
            <a:r>
              <a:rPr lang="en-US" baseline="0" dirty="0" smtClean="0"/>
              <a:t>The intern knew </a:t>
            </a:r>
            <a:r>
              <a:rPr lang="en-US" baseline="0" dirty="0" smtClean="0"/>
              <a:t>that every cartridge contained metadata that was stored in something called the “ROM Header.” One of the key pieces of information stored in the ROM Header is a unique checksum. Every company uses a proprietary algorithm to calculate this checksum. </a:t>
            </a:r>
            <a:r>
              <a:rPr lang="en-US" baseline="0" dirty="0" smtClean="0"/>
              <a:t>He discovered </a:t>
            </a:r>
            <a:r>
              <a:rPr lang="en-US" baseline="0" dirty="0" smtClean="0"/>
              <a:t>the algorithm used for Super Nintendo and for Sega Genesis games. Once he calculated the checksum using the company algorithm, it could be compared to the checksum found in the “ROM Header” metadata to see if it was a “good” ROM.</a:t>
            </a:r>
          </a:p>
          <a:p>
            <a:endParaRPr lang="en-US" baseline="0" dirty="0" smtClean="0"/>
          </a:p>
          <a:p>
            <a:r>
              <a:rPr lang="en-US" baseline="0" dirty="0" smtClean="0"/>
              <a:t>He wrote </a:t>
            </a:r>
            <a:r>
              <a:rPr lang="en-US" baseline="0" dirty="0" smtClean="0"/>
              <a:t>a guest post for Stanford’s “How They Got Game” blog in which he goes into much more technical detail about this. The link to that post is at the bottom of the slide.</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28</a:t>
            </a:fld>
            <a:endParaRPr lang="en-US"/>
          </a:p>
        </p:txBody>
      </p:sp>
    </p:spTree>
    <p:extLst>
      <p:ext uri="{BB962C8B-B14F-4D97-AF65-F5344CB8AC3E}">
        <p14:creationId xmlns:p14="http://schemas.microsoft.com/office/powerpoint/2010/main" val="3216843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companies we contacted was Scott Adams, Inc., who published games under the Adventure International</a:t>
            </a:r>
            <a:r>
              <a:rPr lang="en-US" baseline="0" dirty="0" smtClean="0"/>
              <a:t> label. So far we processed 178 of his titles. Since Scott Adams is an individual, he is still alive, and he has an official website where the games are provided as shareware, we thought this would be easier than contacting a large corporation.</a:t>
            </a:r>
          </a:p>
          <a:p>
            <a:endParaRPr lang="en-US" baseline="0" dirty="0" smtClean="0"/>
          </a:p>
          <a:p>
            <a:r>
              <a:rPr lang="en-US" baseline="0" dirty="0" smtClean="0"/>
              <a:t>We sent him a letter with a list of the affected game titles and requested a response on what levels of access he felt comfortable with Stanford providing. He responded almost immediately, but did not make any access choices. Instead he confirmed that the company went bankrupt in the mid-1980s and the rights reverted to the bank. Eventually the rights reverted back to Scott Adams, but in an email to us he said he did not retain the rights, and that the titles should be listed as “copyright unknown” unless we were able to track down the individual game designers who worked on each title. These titles were released in the late 70s and early 80s, and sometimes all that is listed for the game designer is a first and last name. There’s no other contact detail, which makes tracking an individual person down extremely difficult. So even though a lot of these titles are available online as shareware, we are still in a somewhat grey area with regard to what Stanford can do with the digital files.</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29</a:t>
            </a:fld>
            <a:endParaRPr lang="en-US"/>
          </a:p>
        </p:txBody>
      </p:sp>
    </p:spTree>
    <p:extLst>
      <p:ext uri="{BB962C8B-B14F-4D97-AF65-F5344CB8AC3E}">
        <p14:creationId xmlns:p14="http://schemas.microsoft.com/office/powerpoint/2010/main" val="278702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My </a:t>
            </a:r>
            <a:r>
              <a:rPr lang="en-US" baseline="0" dirty="0" smtClean="0"/>
              <a:t>first career was in video game journalism, where I worked for a strategy guide magazine called Tips &amp; Tricks for almost 8 years. Now the only place you can find this magazine is in the storage rooms of myself and my former colleagues, or on </a:t>
            </a:r>
            <a:r>
              <a:rPr lang="en-US" baseline="0" dirty="0" err="1" smtClean="0"/>
              <a:t>ebay</a:t>
            </a:r>
            <a:r>
              <a:rPr lang="en-US" baseline="0" dirty="0" smtClean="0"/>
              <a:t>. After the magazine was killed, I became interested in videogame preservation, so I changed career tracks and got my MLIS at UCLA in 2010. After I graduated, I worked for a short time at Blizzard Entertainment – the lower left is a shot of the Blizzard Library, which operates on their office campus like a public library for their employees. </a:t>
            </a:r>
            <a:r>
              <a:rPr lang="en-US" baseline="0" dirty="0" smtClean="0"/>
              <a:t>Finally</a:t>
            </a:r>
            <a:r>
              <a:rPr lang="en-US" baseline="0" dirty="0" smtClean="0"/>
              <a:t>, I joined Stanford University’s Special Collections Department in 2012 as the </a:t>
            </a:r>
            <a:r>
              <a:rPr lang="en-US" baseline="0" dirty="0" err="1" smtClean="0"/>
              <a:t>Cabrinety</a:t>
            </a:r>
            <a:r>
              <a:rPr lang="en-US" baseline="0" dirty="0" smtClean="0"/>
              <a:t> Project Assistant.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3</a:t>
            </a:fld>
            <a:endParaRPr lang="en-US"/>
          </a:p>
        </p:txBody>
      </p:sp>
    </p:spTree>
    <p:extLst>
      <p:ext uri="{BB962C8B-B14F-4D97-AF65-F5344CB8AC3E}">
        <p14:creationId xmlns:p14="http://schemas.microsoft.com/office/powerpoint/2010/main" val="4218656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sometimes</a:t>
            </a:r>
            <a:r>
              <a:rPr lang="en-US" baseline="0" dirty="0" smtClean="0"/>
              <a:t> things happen that are outside of anyone’s control. The </a:t>
            </a:r>
            <a:r>
              <a:rPr lang="en-US" baseline="0" dirty="0" err="1" smtClean="0"/>
              <a:t>Cabrinety</a:t>
            </a:r>
            <a:r>
              <a:rPr lang="en-US" baseline="0" dirty="0" smtClean="0"/>
              <a:t>-NIST Project faced challenges from on-high, both in the figurative and the literal sense. The government shutdown of September 2013 meant that NIST ceased operations for the duration of the shutdown. Also, the polar vortex and extreme weather conditions affecting the northeastern coast during the early part of this year led to multiple campus closures, creating additional work stoppages at NIST.</a:t>
            </a:r>
          </a:p>
          <a:p>
            <a:endParaRPr lang="en-US" baseline="0" dirty="0" smtClean="0"/>
          </a:p>
          <a:p>
            <a:r>
              <a:rPr lang="en-US" b="1" baseline="0" dirty="0" smtClean="0"/>
              <a:t>Summarize the project goals</a:t>
            </a:r>
            <a:r>
              <a:rPr lang="en-US" b="0" baseline="0" dirty="0" smtClean="0"/>
              <a:t>, </a:t>
            </a:r>
            <a:r>
              <a:rPr lang="en-US" b="1" baseline="0" dirty="0" smtClean="0"/>
              <a:t>mention end date and ongoing challenges</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30</a:t>
            </a:fld>
            <a:endParaRPr lang="en-US"/>
          </a:p>
        </p:txBody>
      </p:sp>
    </p:spTree>
    <p:extLst>
      <p:ext uri="{BB962C8B-B14F-4D97-AF65-F5344CB8AC3E}">
        <p14:creationId xmlns:p14="http://schemas.microsoft.com/office/powerpoint/2010/main" val="1582431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listening. If you want to read more about the </a:t>
            </a:r>
            <a:r>
              <a:rPr lang="en-US" baseline="0" dirty="0" err="1" smtClean="0"/>
              <a:t>Cabrinety</a:t>
            </a:r>
            <a:r>
              <a:rPr lang="en-US" baseline="0" dirty="0" smtClean="0"/>
              <a:t> collection or just see more pictures of it, I post images to the </a:t>
            </a:r>
            <a:r>
              <a:rPr lang="en-US" baseline="0" dirty="0" err="1" smtClean="0"/>
              <a:t>Cabrinety</a:t>
            </a:r>
            <a:r>
              <a:rPr lang="en-US" baseline="0" dirty="0" smtClean="0"/>
              <a:t> Twitter almost every day, and post images </a:t>
            </a:r>
            <a:r>
              <a:rPr lang="en-US" baseline="0" dirty="0" smtClean="0"/>
              <a:t>of </a:t>
            </a:r>
            <a:r>
              <a:rPr lang="en-US" baseline="0" dirty="0" err="1" smtClean="0"/>
              <a:t>realia</a:t>
            </a:r>
            <a:r>
              <a:rPr lang="en-US" baseline="0" dirty="0" smtClean="0"/>
              <a:t> to </a:t>
            </a:r>
            <a:r>
              <a:rPr lang="en-US" baseline="0" dirty="0" smtClean="0"/>
              <a:t>the </a:t>
            </a:r>
            <a:r>
              <a:rPr lang="en-US" baseline="0" dirty="0" err="1" smtClean="0"/>
              <a:t>Cabrinety</a:t>
            </a:r>
            <a:r>
              <a:rPr lang="en-US" baseline="0" dirty="0" smtClean="0"/>
              <a:t> </a:t>
            </a:r>
            <a:r>
              <a:rPr lang="en-US" baseline="0" dirty="0" smtClean="0"/>
              <a:t>Tumblr. </a:t>
            </a:r>
            <a:r>
              <a:rPr lang="en-US" baseline="0" dirty="0" smtClean="0"/>
              <a:t>The How They Got Game blog also includes posts about the </a:t>
            </a:r>
            <a:r>
              <a:rPr lang="en-US" baseline="0" dirty="0" smtClean="0"/>
              <a:t>collection, as well as other game-related Stanford news.</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31</a:t>
            </a:fld>
            <a:endParaRPr lang="en-US"/>
          </a:p>
        </p:txBody>
      </p:sp>
    </p:spTree>
    <p:extLst>
      <p:ext uri="{BB962C8B-B14F-4D97-AF65-F5344CB8AC3E}">
        <p14:creationId xmlns:p14="http://schemas.microsoft.com/office/powerpoint/2010/main" val="136975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Cabrinety</a:t>
            </a:r>
            <a:r>
              <a:rPr lang="en-US" dirty="0" smtClean="0"/>
              <a:t> Collection is one of the</a:t>
            </a:r>
            <a:r>
              <a:rPr lang="en-US" baseline="0" dirty="0" smtClean="0"/>
              <a:t> largest archival collections of historical </a:t>
            </a:r>
            <a:r>
              <a:rPr lang="en-US" baseline="0" dirty="0" err="1" smtClean="0"/>
              <a:t>microcomputing</a:t>
            </a:r>
            <a:r>
              <a:rPr lang="en-US" baseline="0" dirty="0" smtClean="0"/>
              <a:t> software anywhere in the world. There is 1,375 linear feet of collection material, including software, hardware, documents, and </a:t>
            </a:r>
            <a:r>
              <a:rPr lang="en-US" baseline="0" dirty="0" err="1" smtClean="0"/>
              <a:t>realia</a:t>
            </a:r>
            <a:r>
              <a:rPr lang="en-US" baseline="0" dirty="0" smtClean="0"/>
              <a:t>. The 12,000-15,000 software packages </a:t>
            </a:r>
            <a:r>
              <a:rPr lang="en-US" baseline="0" dirty="0" smtClean="0"/>
              <a:t>contain </a:t>
            </a:r>
            <a:r>
              <a:rPr lang="en-US" baseline="0" dirty="0" smtClean="0"/>
              <a:t>media formats as old as cassette tapes and computer cartridges, to more modern-day formats like the CD-ROM. The software portion of the collection alone is almost 700 linear feet, and although it includes operating systems, utilities, and business applications, the majority of these packages are computer and video games. The box shown contained dozens of loose video game cartridges.</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4</a:t>
            </a:fld>
            <a:endParaRPr lang="en-US"/>
          </a:p>
        </p:txBody>
      </p:sp>
    </p:spTree>
    <p:extLst>
      <p:ext uri="{BB962C8B-B14F-4D97-AF65-F5344CB8AC3E}">
        <p14:creationId xmlns:p14="http://schemas.microsoft.com/office/powerpoint/2010/main" val="189518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Stephen M.</a:t>
            </a:r>
            <a:r>
              <a:rPr lang="en-US" baseline="0" dirty="0" smtClean="0"/>
              <a:t> </a:t>
            </a:r>
            <a:r>
              <a:rPr lang="en-US" baseline="0" dirty="0" err="1" smtClean="0"/>
              <a:t>Cabrinety</a:t>
            </a:r>
            <a:r>
              <a:rPr lang="en-US" baseline="0" dirty="0" smtClean="0"/>
              <a:t> started collecting computer and video games when he was still a teenager. Documents found in the collection show that he decided early on to create a computer museum that could benefit researchers. He collected thousands of pieces of </a:t>
            </a:r>
            <a:r>
              <a:rPr lang="en-US" baseline="0" dirty="0" err="1" smtClean="0"/>
              <a:t>microcomputing</a:t>
            </a:r>
            <a:r>
              <a:rPr lang="en-US" baseline="0" dirty="0" smtClean="0"/>
              <a:t> hardware and software in pursuit of this goal, but he unfortunately he died in 1995 at the age of 29 due to complications from Hodgkin’s Lymphoma. His family wanted to preserve his collection, and searched for institutions that were already caretakers for other technology archives. His sister found out that Stanford was a caretaker for the Silicon Valley Archives, and she contacted the university. Curator Henry </a:t>
            </a:r>
            <a:r>
              <a:rPr lang="en-US" baseline="0" dirty="0" err="1" smtClean="0"/>
              <a:t>Lowood</a:t>
            </a:r>
            <a:r>
              <a:rPr lang="en-US" baseline="0" dirty="0" smtClean="0"/>
              <a:t> helped negotiate the transfer of the entire collection by gift in 1998.</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5</a:t>
            </a:fld>
            <a:endParaRPr lang="en-US"/>
          </a:p>
        </p:txBody>
      </p:sp>
    </p:spTree>
    <p:extLst>
      <p:ext uri="{BB962C8B-B14F-4D97-AF65-F5344CB8AC3E}">
        <p14:creationId xmlns:p14="http://schemas.microsoft.com/office/powerpoint/2010/main" val="256717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Software Reference Library is funding a two-year project</a:t>
            </a:r>
            <a:r>
              <a:rPr lang="en-US" baseline="0" dirty="0" smtClean="0"/>
              <a:t> to fully digitize and migrate into long-term storage the historical software found in the </a:t>
            </a:r>
            <a:r>
              <a:rPr lang="en-US" baseline="0" dirty="0" err="1" smtClean="0"/>
              <a:t>Cabrinety</a:t>
            </a:r>
            <a:r>
              <a:rPr lang="en-US" baseline="0" dirty="0" smtClean="0"/>
              <a:t> collection. The collaborators at Stanford include the curator who brought in the collection, the Special Collections Department (which manages the physical assets), and Digital Library Systems &amp; Services (which manages the Stanford Digital Repository). NIST (National Institute of Standards and Technology) is a government agency that manages the National Software Reference Library.</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6</a:t>
            </a:fld>
            <a:endParaRPr lang="en-US"/>
          </a:p>
        </p:txBody>
      </p:sp>
    </p:spTree>
    <p:extLst>
      <p:ext uri="{BB962C8B-B14F-4D97-AF65-F5344CB8AC3E}">
        <p14:creationId xmlns:p14="http://schemas.microsoft.com/office/powerpoint/2010/main" val="393380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NIST collaborates with the Department of Homeland Security on the National Software Reference Library to assist law enforcement agencies investigating computer crimes. The National Software Reference Library is a collection of commercial software. NIST computes a checksum for every file in every software package in their collection using a cryptographic hash algorithm. Types of checksums include MD5s and SHA1s – these are fixed length alphanumeric strings that act as file signatures and are used to identify and validate data. Checksums summarize large amounts of data into a small amount of space. Every time the MD5 or SHA1 is calculated for a file, the same checksum should be generated. If there is an alteration in the checksum, it means the file has changed. </a:t>
            </a:r>
          </a:p>
          <a:p>
            <a:endParaRPr lang="en-US" baseline="0" dirty="0" smtClean="0"/>
          </a:p>
          <a:p>
            <a:r>
              <a:rPr lang="en-US" baseline="0" dirty="0" smtClean="0"/>
              <a:t>Four times a year the National Software Reference Library publishes a Reference Data Set of all the checksums they have generated. This is provided to law enforcement who compare the checksums on seized computers against the Reference Data Set, and anything that matches can be eliminated as benign. This lets law enforcement concentrate only on files that are important as evidence</a:t>
            </a:r>
            <a:r>
              <a:rPr lang="en-US" baseline="0" dirty="0" smtClean="0"/>
              <a:t>. Checksums for files in the </a:t>
            </a:r>
            <a:r>
              <a:rPr lang="en-US" baseline="0" dirty="0" err="1" smtClean="0"/>
              <a:t>Cabrinety</a:t>
            </a:r>
            <a:r>
              <a:rPr lang="en-US" baseline="0" dirty="0" smtClean="0"/>
              <a:t> collection will also be added to this dataset.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7</a:t>
            </a:fld>
            <a:endParaRPr lang="en-US"/>
          </a:p>
        </p:txBody>
      </p:sp>
    </p:spTree>
    <p:extLst>
      <p:ext uri="{BB962C8B-B14F-4D97-AF65-F5344CB8AC3E}">
        <p14:creationId xmlns:p14="http://schemas.microsoft.com/office/powerpoint/2010/main" val="73625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role as the </a:t>
            </a:r>
            <a:r>
              <a:rPr lang="en-US" dirty="0" err="1" smtClean="0"/>
              <a:t>Cabrinety</a:t>
            </a:r>
            <a:r>
              <a:rPr lang="en-US" dirty="0" smtClean="0"/>
              <a:t> Project Assistant </a:t>
            </a:r>
            <a:r>
              <a:rPr lang="en-US" baseline="0" dirty="0" smtClean="0"/>
              <a:t>involves handling the logistics of </a:t>
            </a:r>
            <a:r>
              <a:rPr lang="en-US" baseline="0" dirty="0" err="1" smtClean="0"/>
              <a:t>Cabrinety</a:t>
            </a:r>
            <a:r>
              <a:rPr lang="en-US" baseline="0" dirty="0" smtClean="0"/>
              <a:t> box movements between multiple departments at Stanford, and shipping the boxes to the NIST facilities in Maryland. It also entails physically re-processing </a:t>
            </a:r>
            <a:r>
              <a:rPr lang="en-US" baseline="0" dirty="0" err="1" smtClean="0"/>
              <a:t>Cabrinety</a:t>
            </a:r>
            <a:r>
              <a:rPr lang="en-US" baseline="0" dirty="0" smtClean="0"/>
              <a:t> boxes down to the item level, registering </a:t>
            </a:r>
            <a:r>
              <a:rPr lang="en-US" baseline="0" dirty="0" err="1" smtClean="0"/>
              <a:t>Cabrinety</a:t>
            </a:r>
            <a:r>
              <a:rPr lang="en-US" baseline="0" dirty="0" smtClean="0"/>
              <a:t> titles in the Stanford Digital Repository, and creating skeleton catalog records in a NIST-managed </a:t>
            </a:r>
            <a:r>
              <a:rPr lang="en-US" baseline="0" dirty="0" err="1" smtClean="0"/>
              <a:t>Cabrinety</a:t>
            </a:r>
            <a:r>
              <a:rPr lang="en-US" baseline="0" dirty="0" smtClean="0"/>
              <a:t> database. When the project ends, I also need to perform quality control on the physical box contents and the digital files and images that are returned to us from NIST.</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8</a:t>
            </a:fld>
            <a:endParaRPr lang="en-US"/>
          </a:p>
        </p:txBody>
      </p:sp>
    </p:spTree>
    <p:extLst>
      <p:ext uri="{BB962C8B-B14F-4D97-AF65-F5344CB8AC3E}">
        <p14:creationId xmlns:p14="http://schemas.microsoft.com/office/powerpoint/2010/main" val="292936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Stanford’s Digital</a:t>
            </a:r>
            <a:r>
              <a:rPr lang="en-US" baseline="0" dirty="0" smtClean="0"/>
              <a:t> Library Systems &amp; Services manages Argo, which is an administrative interface to the Stanford Digital Repository. Argo is a Fedora-based service that registers, tracks, accessions, and manages digital assets in order to prepare them for preservation and </a:t>
            </a:r>
            <a:r>
              <a:rPr lang="en-US" baseline="0" dirty="0" smtClean="0"/>
              <a:t>access. When items are registered they are assigned a 10-digit unique identifier called a “druid.”</a:t>
            </a:r>
            <a:endParaRPr lang="en-US" dirty="0"/>
          </a:p>
        </p:txBody>
      </p:sp>
      <p:sp>
        <p:nvSpPr>
          <p:cNvPr id="4" name="Slide Number Placeholder 3"/>
          <p:cNvSpPr>
            <a:spLocks noGrp="1"/>
          </p:cNvSpPr>
          <p:nvPr>
            <p:ph type="sldNum" sz="quarter" idx="10"/>
          </p:nvPr>
        </p:nvSpPr>
        <p:spPr/>
        <p:txBody>
          <a:bodyPr/>
          <a:lstStyle/>
          <a:p>
            <a:fld id="{526991E8-2E7F-4F9A-BC81-0BC2A10DC1FD}" type="slidenum">
              <a:rPr lang="en-US" smtClean="0"/>
              <a:t>9</a:t>
            </a:fld>
            <a:endParaRPr lang="en-US"/>
          </a:p>
        </p:txBody>
      </p:sp>
    </p:spTree>
    <p:extLst>
      <p:ext uri="{BB962C8B-B14F-4D97-AF65-F5344CB8AC3E}">
        <p14:creationId xmlns:p14="http://schemas.microsoft.com/office/powerpoint/2010/main" val="260359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E4609-EC2C-447F-BF18-808A05BCF28C}"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75080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E4609-EC2C-447F-BF18-808A05BCF28C}"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51803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E4609-EC2C-447F-BF18-808A05BCF28C}"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286215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E4609-EC2C-447F-BF18-808A05BCF28C}"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154329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E4609-EC2C-447F-BF18-808A05BCF28C}"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49333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E4609-EC2C-447F-BF18-808A05BCF28C}"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98753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E4609-EC2C-447F-BF18-808A05BCF28C}" type="datetimeFigureOut">
              <a:rPr lang="en-US" smtClean="0"/>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209595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E4609-EC2C-447F-BF18-808A05BCF28C}" type="datetimeFigureOut">
              <a:rPr lang="en-US" smtClean="0"/>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228735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E4609-EC2C-447F-BF18-808A05BCF28C}" type="datetimeFigureOut">
              <a:rPr lang="en-US" smtClean="0"/>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331559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609-EC2C-447F-BF18-808A05BCF28C}"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21065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E4609-EC2C-447F-BF18-808A05BCF28C}"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F7507-0B6F-4A4C-9E4C-2581117A7ABA}" type="slidenum">
              <a:rPr lang="en-US" smtClean="0"/>
              <a:t>‹#›</a:t>
            </a:fld>
            <a:endParaRPr lang="en-US"/>
          </a:p>
        </p:txBody>
      </p:sp>
    </p:spTree>
    <p:extLst>
      <p:ext uri="{BB962C8B-B14F-4D97-AF65-F5344CB8AC3E}">
        <p14:creationId xmlns:p14="http://schemas.microsoft.com/office/powerpoint/2010/main" val="6758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E4609-EC2C-447F-BF18-808A05BCF28C}" type="datetimeFigureOut">
              <a:rPr lang="en-US" smtClean="0"/>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F7507-0B6F-4A4C-9E4C-2581117A7ABA}" type="slidenum">
              <a:rPr lang="en-US" smtClean="0"/>
              <a:t>‹#›</a:t>
            </a:fld>
            <a:endParaRPr lang="en-US"/>
          </a:p>
        </p:txBody>
      </p:sp>
    </p:spTree>
    <p:extLst>
      <p:ext uri="{BB962C8B-B14F-4D97-AF65-F5344CB8AC3E}">
        <p14:creationId xmlns:p14="http://schemas.microsoft.com/office/powerpoint/2010/main" val="4097225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stanford.edu/group/htgg/cgi-bin/drupal/?q=node/1179" TargetMode="Externa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hyperlink" Target="http://www.msadams.com/downloads.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3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tanford.io/1kigJZJ" TargetMode="External"/><Relationship Id="rId4" Type="http://schemas.openxmlformats.org/officeDocument/2006/relationships/hyperlink" Target="mailto:cthai2@stanford.edu"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atariage.com/" TargetMode="External"/><Relationship Id="rId13" Type="http://schemas.openxmlformats.org/officeDocument/2006/relationships/hyperlink" Target="http://bit.ly/1hL3OPS" TargetMode="External"/><Relationship Id="rId3" Type="http://schemas.openxmlformats.org/officeDocument/2006/relationships/hyperlink" Target="http://www.imls.gov/news/2013_ols_grant_announcement.aspx#CA" TargetMode="External"/><Relationship Id="rId7" Type="http://schemas.openxmlformats.org/officeDocument/2006/relationships/hyperlink" Target="http://www.msadams.com/" TargetMode="External"/><Relationship Id="rId12" Type="http://schemas.openxmlformats.org/officeDocument/2006/relationships/hyperlink" Target="http://www.fiercegovernmentit.com/story/nist-commerce-department-mostly-close-under-government-shutdown/2013-09-30" TargetMode="External"/><Relationship Id="rId2" Type="http://schemas.openxmlformats.org/officeDocument/2006/relationships/hyperlink" Target="http://gamer.ischool.uw.edu/official_release/" TargetMode="External"/><Relationship Id="rId1" Type="http://schemas.openxmlformats.org/officeDocument/2006/relationships/slideLayout" Target="../slideLayouts/slideLayout2.xml"/><Relationship Id="rId6" Type="http://schemas.openxmlformats.org/officeDocument/2006/relationships/hyperlink" Target="http://www.mobygames.com/" TargetMode="External"/><Relationship Id="rId11" Type="http://schemas.openxmlformats.org/officeDocument/2006/relationships/hyperlink" Target="http://www.stanford.edu/group/htgg/cgi-bin/drupal/?q=node/1179" TargetMode="External"/><Relationship Id="rId5" Type="http://schemas.openxmlformats.org/officeDocument/2006/relationships/hyperlink" Target="http://id.loc.gov/authorities/subjects.html" TargetMode="External"/><Relationship Id="rId15" Type="http://schemas.openxmlformats.org/officeDocument/2006/relationships/hyperlink" Target="http://us.blizzard.com/en-us/" TargetMode="External"/><Relationship Id="rId10" Type="http://schemas.openxmlformats.org/officeDocument/2006/relationships/hyperlink" Target="http://www.retrode.org/" TargetMode="External"/><Relationship Id="rId4" Type="http://schemas.openxmlformats.org/officeDocument/2006/relationships/hyperlink" Target="http://www.entmerch.org/" TargetMode="External"/><Relationship Id="rId9" Type="http://schemas.openxmlformats.org/officeDocument/2006/relationships/hyperlink" Target="http://coolrom.com/" TargetMode="External"/><Relationship Id="rId14" Type="http://schemas.openxmlformats.org/officeDocument/2006/relationships/hyperlink" Target="http://arstechnica.com/gaming/2013/01/todays-atari-bankruptcy-latest-in-a-long-history-of-corporate-death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 y="1600200"/>
            <a:ext cx="9144000" cy="1146175"/>
          </a:xfrm>
        </p:spPr>
        <p:txBody>
          <a:bodyPr>
            <a:normAutofit/>
          </a:bodyPr>
          <a:lstStyle/>
          <a:p>
            <a:pPr algn="l"/>
            <a:r>
              <a:rPr lang="en-US" sz="2800" b="1" dirty="0" smtClean="0">
                <a:latin typeface="Cambria" panose="02040503050406030204" pitchFamily="18" charset="0"/>
              </a:rPr>
              <a:t>What the Hell is It and What Do I Do with It: </a:t>
            </a:r>
            <a:br>
              <a:rPr lang="en-US" sz="2800" b="1" dirty="0" smtClean="0">
                <a:latin typeface="Cambria" panose="02040503050406030204" pitchFamily="18" charset="0"/>
              </a:rPr>
            </a:br>
            <a:r>
              <a:rPr lang="en-US" sz="2800" b="1" dirty="0" smtClean="0">
                <a:latin typeface="Cambria" panose="02040503050406030204" pitchFamily="18" charset="0"/>
              </a:rPr>
              <a:t>Cataloging Challenging Collections</a:t>
            </a:r>
            <a:endParaRPr lang="en-US" sz="2800" b="1" dirty="0">
              <a:latin typeface="Cambria" panose="02040503050406030204" pitchFamily="18" charset="0"/>
            </a:endParaRPr>
          </a:p>
        </p:txBody>
      </p:sp>
      <p:sp>
        <p:nvSpPr>
          <p:cNvPr id="3" name="Subtitle 2"/>
          <p:cNvSpPr>
            <a:spLocks noGrp="1"/>
          </p:cNvSpPr>
          <p:nvPr>
            <p:ph type="subTitle" idx="1"/>
          </p:nvPr>
        </p:nvSpPr>
        <p:spPr>
          <a:xfrm>
            <a:off x="-16934" y="2743200"/>
            <a:ext cx="9160933" cy="914400"/>
          </a:xfrm>
          <a:solidFill>
            <a:schemeClr val="tx2"/>
          </a:solidFill>
        </p:spPr>
        <p:txBody>
          <a:bodyPr>
            <a:normAutofit/>
          </a:bodyPr>
          <a:lstStyle/>
          <a:p>
            <a:pPr algn="l"/>
            <a:r>
              <a:rPr lang="en-US" sz="2400" dirty="0" smtClean="0">
                <a:solidFill>
                  <a:schemeClr val="bg1"/>
                </a:solidFill>
                <a:latin typeface="Cambria" panose="02040503050406030204" pitchFamily="18" charset="0"/>
              </a:rPr>
              <a:t>The Stephen M. </a:t>
            </a:r>
            <a:r>
              <a:rPr lang="en-US" sz="2400" dirty="0" err="1" smtClean="0">
                <a:solidFill>
                  <a:schemeClr val="bg1"/>
                </a:solidFill>
                <a:latin typeface="Cambria" panose="02040503050406030204" pitchFamily="18" charset="0"/>
              </a:rPr>
              <a:t>Cabrinety</a:t>
            </a:r>
            <a:r>
              <a:rPr lang="en-US" sz="2400" dirty="0" smtClean="0">
                <a:solidFill>
                  <a:schemeClr val="bg1"/>
                </a:solidFill>
                <a:latin typeface="Cambria" panose="02040503050406030204" pitchFamily="18" charset="0"/>
              </a:rPr>
              <a:t> Collection in the History of </a:t>
            </a:r>
            <a:r>
              <a:rPr lang="en-US" sz="2400" dirty="0" err="1" smtClean="0">
                <a:solidFill>
                  <a:schemeClr val="bg1"/>
                </a:solidFill>
                <a:latin typeface="Cambria" panose="02040503050406030204" pitchFamily="18" charset="0"/>
              </a:rPr>
              <a:t>Microcomputing</a:t>
            </a:r>
            <a:r>
              <a:rPr lang="en-US" sz="2400" dirty="0" smtClean="0">
                <a:solidFill>
                  <a:schemeClr val="bg1"/>
                </a:solidFill>
                <a:latin typeface="Cambria" panose="02040503050406030204" pitchFamily="18" charset="0"/>
              </a:rPr>
              <a:t>, ca. 1975-1995</a:t>
            </a:r>
            <a:endParaRPr lang="en-US" sz="2400" dirty="0">
              <a:solidFill>
                <a:schemeClr val="bg1"/>
              </a:solidFill>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096000"/>
            <a:ext cx="4667250" cy="581025"/>
          </a:xfrm>
          <a:prstGeom prst="rect">
            <a:avLst/>
          </a:prstGeom>
        </p:spPr>
      </p:pic>
      <p:sp>
        <p:nvSpPr>
          <p:cNvPr id="5" name="TextBox 4"/>
          <p:cNvSpPr txBox="1"/>
          <p:nvPr/>
        </p:nvSpPr>
        <p:spPr>
          <a:xfrm>
            <a:off x="-16933" y="3716953"/>
            <a:ext cx="9144000" cy="369332"/>
          </a:xfrm>
          <a:prstGeom prst="rect">
            <a:avLst/>
          </a:prstGeom>
          <a:noFill/>
        </p:spPr>
        <p:txBody>
          <a:bodyPr wrap="square" rtlCol="0">
            <a:spAutoFit/>
          </a:bodyPr>
          <a:lstStyle/>
          <a:p>
            <a:r>
              <a:rPr lang="en-US" b="1" dirty="0" smtClean="0">
                <a:solidFill>
                  <a:schemeClr val="tx2"/>
                </a:solidFill>
                <a:latin typeface="Cambria" panose="02040503050406030204" pitchFamily="18" charset="0"/>
              </a:rPr>
              <a:t>Society of California Archivists AGM: May 10, 2014 8:30am-10:00am</a:t>
            </a:r>
            <a:endParaRPr lang="en-US" b="1" dirty="0">
              <a:solidFill>
                <a:schemeClr val="tx2"/>
              </a:solidFill>
              <a:latin typeface="Cambria" panose="02040503050406030204" pitchFamily="18" charset="0"/>
            </a:endParaRPr>
          </a:p>
        </p:txBody>
      </p:sp>
      <p:sp>
        <p:nvSpPr>
          <p:cNvPr id="6" name="TextBox 5"/>
          <p:cNvSpPr txBox="1"/>
          <p:nvPr/>
        </p:nvSpPr>
        <p:spPr>
          <a:xfrm>
            <a:off x="6096000" y="6019800"/>
            <a:ext cx="2819400" cy="646331"/>
          </a:xfrm>
          <a:prstGeom prst="rect">
            <a:avLst/>
          </a:prstGeom>
          <a:noFill/>
        </p:spPr>
        <p:txBody>
          <a:bodyPr wrap="square" rtlCol="0">
            <a:spAutoFit/>
          </a:bodyPr>
          <a:lstStyle/>
          <a:p>
            <a:r>
              <a:rPr lang="en-US" b="1" dirty="0" smtClean="0"/>
              <a:t>Charlotte C. Thai</a:t>
            </a:r>
            <a:br>
              <a:rPr lang="en-US" b="1" dirty="0" smtClean="0"/>
            </a:br>
            <a:r>
              <a:rPr lang="en-US" b="1" dirty="0" err="1" smtClean="0"/>
              <a:t>Cabrinety</a:t>
            </a:r>
            <a:r>
              <a:rPr lang="en-US" b="1" dirty="0" smtClean="0"/>
              <a:t> Project Assistant</a:t>
            </a:r>
            <a:endParaRPr lang="en-US" b="1" dirty="0"/>
          </a:p>
        </p:txBody>
      </p:sp>
    </p:spTree>
    <p:extLst>
      <p:ext uri="{BB962C8B-B14F-4D97-AF65-F5344CB8AC3E}">
        <p14:creationId xmlns:p14="http://schemas.microsoft.com/office/powerpoint/2010/main" val="73010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55268"/>
            <a:ext cx="3336225" cy="5065096"/>
          </a:xfrm>
          <a:ln>
            <a:solidFill>
              <a:schemeClr val="tx2"/>
            </a:solidFill>
          </a:ln>
        </p:spPr>
      </p:pic>
      <p:sp>
        <p:nvSpPr>
          <p:cNvPr id="5" name="Title 1"/>
          <p:cNvSpPr>
            <a:spLocks noGrp="1"/>
          </p:cNvSpPr>
          <p:nvPr>
            <p:ph type="title"/>
          </p:nvPr>
        </p:nvSpPr>
        <p:spPr>
          <a:xfrm>
            <a:off x="457200" y="274638"/>
            <a:ext cx="8229600" cy="1143000"/>
          </a:xfrm>
          <a:solidFill>
            <a:srgbClr val="1F497D"/>
          </a:solidFill>
        </p:spPr>
        <p:txBody>
          <a:bodyPr>
            <a:noAutofit/>
          </a:bodyPr>
          <a:lstStyle/>
          <a:p>
            <a:pPr lvl="2" algn="ctr"/>
            <a:r>
              <a:rPr lang="en-US" sz="3600" dirty="0" smtClean="0">
                <a:solidFill>
                  <a:srgbClr val="FFFFFF"/>
                </a:solidFill>
                <a:latin typeface="Cambria" panose="02040503050406030204" pitchFamily="18" charset="0"/>
              </a:rPr>
              <a:t>Argo: Tracking sheet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600200"/>
            <a:ext cx="4064950" cy="5175233"/>
          </a:xfrm>
          <a:prstGeom prst="rect">
            <a:avLst/>
          </a:prstGeom>
        </p:spPr>
      </p:pic>
    </p:spTree>
    <p:extLst>
      <p:ext uri="{BB962C8B-B14F-4D97-AF65-F5344CB8AC3E}">
        <p14:creationId xmlns:p14="http://schemas.microsoft.com/office/powerpoint/2010/main" val="390449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RL_temp.png"/>
          <p:cNvPicPr>
            <a:picLocks noGrp="1" noChangeAspect="1"/>
          </p:cNvPicPr>
          <p:nvPr>
            <p:ph idx="1"/>
          </p:nvPr>
        </p:nvPicPr>
        <p:blipFill>
          <a:blip r:embed="rId3">
            <a:extLst>
              <a:ext uri="{28A0092B-C50C-407E-A947-70E740481C1C}">
                <a14:useLocalDpi xmlns:a14="http://schemas.microsoft.com/office/drawing/2010/main" val="0"/>
              </a:ext>
            </a:extLst>
          </a:blip>
          <a:srcRect t="7618" b="7618"/>
          <a:stretch>
            <a:fillRect/>
          </a:stretch>
        </p:blipFill>
        <p:spPr>
          <a:xfrm>
            <a:off x="441489" y="1524000"/>
            <a:ext cx="8174755" cy="4495800"/>
          </a:xfrm>
        </p:spPr>
      </p:pic>
      <p:sp>
        <p:nvSpPr>
          <p:cNvPr id="5" name="Oval 4"/>
          <p:cNvSpPr/>
          <p:nvPr/>
        </p:nvSpPr>
        <p:spPr>
          <a:xfrm>
            <a:off x="6946900" y="1365766"/>
            <a:ext cx="17526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7612944" y="2584966"/>
            <a:ext cx="177800" cy="63763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71594" y="3232666"/>
            <a:ext cx="1282700" cy="369332"/>
          </a:xfrm>
          <a:prstGeom prst="rect">
            <a:avLst/>
          </a:prstGeom>
          <a:noFill/>
        </p:spPr>
        <p:txBody>
          <a:bodyPr wrap="square" rtlCol="0">
            <a:spAutoFit/>
          </a:bodyPr>
          <a:lstStyle/>
          <a:p>
            <a:r>
              <a:rPr lang="en-US" b="1" dirty="0" smtClean="0"/>
              <a:t>Downloads</a:t>
            </a:r>
            <a:endParaRPr lang="en-US" b="1" dirty="0"/>
          </a:p>
        </p:txBody>
      </p:sp>
      <p:sp>
        <p:nvSpPr>
          <p:cNvPr id="11" name="Title 1"/>
          <p:cNvSpPr>
            <a:spLocks noGrp="1"/>
          </p:cNvSpPr>
          <p:nvPr>
            <p:ph type="title"/>
          </p:nvPr>
        </p:nvSpPr>
        <p:spPr>
          <a:xfrm>
            <a:off x="457200" y="274638"/>
            <a:ext cx="8229600" cy="1143000"/>
          </a:xfrm>
          <a:solidFill>
            <a:srgbClr val="1F497D"/>
          </a:solidFill>
        </p:spPr>
        <p:txBody>
          <a:bodyPr/>
          <a:lstStyle/>
          <a:p>
            <a:r>
              <a:rPr lang="en-US" dirty="0" smtClean="0">
                <a:solidFill>
                  <a:srgbClr val="FFFFFF"/>
                </a:solidFill>
                <a:latin typeface="Cambria"/>
                <a:cs typeface="Cambria"/>
              </a:rPr>
              <a:t>Stanford PURL (test)</a:t>
            </a:r>
            <a:endParaRPr lang="en-US" dirty="0">
              <a:solidFill>
                <a:srgbClr val="FFFFFF"/>
              </a:solidFill>
              <a:latin typeface="Cambria"/>
              <a:cs typeface="Cambria"/>
            </a:endParaRPr>
          </a:p>
        </p:txBody>
      </p:sp>
      <p:sp>
        <p:nvSpPr>
          <p:cNvPr id="17" name="Right Brace 16"/>
          <p:cNvSpPr/>
          <p:nvPr/>
        </p:nvSpPr>
        <p:spPr>
          <a:xfrm>
            <a:off x="4625622" y="1567934"/>
            <a:ext cx="838200" cy="2034064"/>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527322" y="2447993"/>
            <a:ext cx="1254478" cy="369332"/>
          </a:xfrm>
          <a:prstGeom prst="rect">
            <a:avLst/>
          </a:prstGeom>
          <a:noFill/>
        </p:spPr>
        <p:txBody>
          <a:bodyPr wrap="square" rtlCol="0">
            <a:spAutoFit/>
          </a:bodyPr>
          <a:lstStyle/>
          <a:p>
            <a:r>
              <a:rPr lang="en-US" b="1" dirty="0" smtClean="0"/>
              <a:t>Metadata</a:t>
            </a:r>
            <a:endParaRPr lang="en-US" b="1" dirty="0"/>
          </a:p>
        </p:txBody>
      </p:sp>
      <p:sp>
        <p:nvSpPr>
          <p:cNvPr id="19" name="Right Brace 18"/>
          <p:cNvSpPr/>
          <p:nvPr/>
        </p:nvSpPr>
        <p:spPr>
          <a:xfrm>
            <a:off x="4495800" y="4191000"/>
            <a:ext cx="304800" cy="18288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800600" y="4951589"/>
            <a:ext cx="1353961" cy="381000"/>
          </a:xfrm>
          <a:prstGeom prst="rect">
            <a:avLst/>
          </a:prstGeom>
          <a:noFill/>
        </p:spPr>
        <p:txBody>
          <a:bodyPr wrap="square" rtlCol="0">
            <a:spAutoFit/>
          </a:bodyPr>
          <a:lstStyle/>
          <a:p>
            <a:r>
              <a:rPr lang="en-US" b="1" dirty="0" smtClean="0"/>
              <a:t>Thumbnails</a:t>
            </a:r>
            <a:endParaRPr lang="en-US" b="1" dirty="0"/>
          </a:p>
        </p:txBody>
      </p:sp>
    </p:spTree>
    <p:extLst>
      <p:ext uri="{BB962C8B-B14F-4D97-AF65-F5344CB8AC3E}">
        <p14:creationId xmlns:p14="http://schemas.microsoft.com/office/powerpoint/2010/main" val="46237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p:spPr>
        <p:txBody>
          <a:bodyPr>
            <a:normAutofit/>
          </a:bodyPr>
          <a:lstStyle/>
          <a:p>
            <a:r>
              <a:rPr lang="en-US" sz="3200" dirty="0" smtClean="0">
                <a:solidFill>
                  <a:srgbClr val="FFFFFF"/>
                </a:solidFill>
                <a:latin typeface="Cambria"/>
                <a:cs typeface="Cambria"/>
              </a:rPr>
              <a:t>NIST (National Institute of Standards and Technology)</a:t>
            </a:r>
            <a:endParaRPr lang="en-US" sz="3200" dirty="0">
              <a:solidFill>
                <a:srgbClr val="FFFFFF"/>
              </a:solidFill>
              <a:latin typeface="Cambria"/>
              <a:cs typeface="Cambria"/>
            </a:endParaRPr>
          </a:p>
        </p:txBody>
      </p:sp>
      <p:sp>
        <p:nvSpPr>
          <p:cNvPr id="3" name="Content Placeholder 2"/>
          <p:cNvSpPr>
            <a:spLocks noGrp="1"/>
          </p:cNvSpPr>
          <p:nvPr>
            <p:ph idx="1"/>
          </p:nvPr>
        </p:nvSpPr>
        <p:spPr>
          <a:xfrm>
            <a:off x="457200" y="1600201"/>
            <a:ext cx="8077200" cy="3047999"/>
          </a:xfrm>
        </p:spPr>
        <p:txBody>
          <a:bodyPr>
            <a:normAutofit fontScale="92500" lnSpcReduction="10000"/>
          </a:bodyPr>
          <a:lstStyle/>
          <a:p>
            <a:r>
              <a:rPr lang="en-US" sz="2400" dirty="0" smtClean="0">
                <a:latin typeface="Cambria"/>
                <a:cs typeface="Cambria"/>
              </a:rPr>
              <a:t>Disk imaging</a:t>
            </a:r>
          </a:p>
          <a:p>
            <a:pPr lvl="1"/>
            <a:r>
              <a:rPr lang="en-US" sz="2400" dirty="0" smtClean="0">
                <a:latin typeface="Cambria"/>
                <a:cs typeface="Cambria"/>
              </a:rPr>
              <a:t>Create disk </a:t>
            </a:r>
            <a:r>
              <a:rPr lang="en-US" sz="2400" dirty="0">
                <a:latin typeface="Cambria"/>
                <a:cs typeface="Cambria"/>
              </a:rPr>
              <a:t>images and </a:t>
            </a:r>
            <a:r>
              <a:rPr lang="en-US" sz="2400" dirty="0" smtClean="0">
                <a:latin typeface="Cambria"/>
                <a:cs typeface="Cambria"/>
              </a:rPr>
              <a:t>add checksums </a:t>
            </a:r>
            <a:r>
              <a:rPr lang="en-US" sz="2400" dirty="0">
                <a:latin typeface="Cambria"/>
                <a:cs typeface="Cambria"/>
              </a:rPr>
              <a:t>to NSRL</a:t>
            </a:r>
          </a:p>
          <a:p>
            <a:pPr lvl="1"/>
            <a:r>
              <a:rPr lang="en-US" sz="2400" dirty="0">
                <a:latin typeface="Cambria"/>
                <a:cs typeface="Cambria"/>
              </a:rPr>
              <a:t>Provide disk images and </a:t>
            </a:r>
            <a:r>
              <a:rPr lang="en-US" sz="2400" dirty="0" smtClean="0">
                <a:latin typeface="Cambria"/>
                <a:cs typeface="Cambria"/>
              </a:rPr>
              <a:t>checksums </a:t>
            </a:r>
            <a:r>
              <a:rPr lang="en-US" sz="2400" dirty="0">
                <a:latin typeface="Cambria"/>
                <a:cs typeface="Cambria"/>
              </a:rPr>
              <a:t>back to </a:t>
            </a:r>
            <a:r>
              <a:rPr lang="en-US" sz="2400" dirty="0" smtClean="0">
                <a:latin typeface="Cambria"/>
                <a:cs typeface="Cambria"/>
              </a:rPr>
              <a:t>Stanford</a:t>
            </a:r>
          </a:p>
          <a:p>
            <a:r>
              <a:rPr lang="en-US" sz="2400" dirty="0">
                <a:latin typeface="Cambria"/>
                <a:cs typeface="Cambria"/>
              </a:rPr>
              <a:t>Photographic scanning</a:t>
            </a:r>
          </a:p>
          <a:p>
            <a:pPr lvl="1"/>
            <a:r>
              <a:rPr lang="en-US" sz="2400" dirty="0">
                <a:latin typeface="Cambria"/>
                <a:cs typeface="Cambria"/>
              </a:rPr>
              <a:t>Create digital images of all box covers, manuals, inserts, and ephemera at high resolution</a:t>
            </a:r>
          </a:p>
          <a:p>
            <a:pPr lvl="1"/>
            <a:r>
              <a:rPr lang="en-US" sz="2400" dirty="0">
                <a:latin typeface="Cambria"/>
                <a:cs typeface="Cambria"/>
              </a:rPr>
              <a:t>Provide digital images to </a:t>
            </a:r>
            <a:r>
              <a:rPr lang="en-US" sz="2400" dirty="0" smtClean="0">
                <a:latin typeface="Cambria"/>
                <a:cs typeface="Cambria"/>
              </a:rPr>
              <a:t>Stanford</a:t>
            </a:r>
          </a:p>
          <a:p>
            <a:r>
              <a:rPr lang="en-US" sz="2400" dirty="0" smtClean="0">
                <a:latin typeface="Cambria"/>
                <a:cs typeface="Cambria"/>
              </a:rPr>
              <a:t>Manage the NSRL </a:t>
            </a:r>
            <a:r>
              <a:rPr lang="en-US" sz="2400" dirty="0" err="1" smtClean="0">
                <a:latin typeface="Cambria"/>
                <a:cs typeface="Cambria"/>
              </a:rPr>
              <a:t>Cabrinety</a:t>
            </a:r>
            <a:r>
              <a:rPr lang="en-US" sz="2400" dirty="0" smtClean="0">
                <a:latin typeface="Cambria"/>
                <a:cs typeface="Cambria"/>
              </a:rPr>
              <a:t> database</a:t>
            </a:r>
          </a:p>
          <a:p>
            <a:pPr lvl="1"/>
            <a:endParaRPr lang="en-US" sz="2400" dirty="0" smtClean="0">
              <a:latin typeface="Cambria"/>
              <a:cs typeface="Cambri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2" y="4876800"/>
            <a:ext cx="8229600" cy="1181100"/>
          </a:xfrm>
          <a:prstGeom prst="rect">
            <a:avLst/>
          </a:prstGeom>
          <a:ln>
            <a:solidFill>
              <a:schemeClr val="accent1">
                <a:shade val="50000"/>
              </a:schemeClr>
            </a:solidFill>
          </a:ln>
        </p:spPr>
      </p:pic>
      <p:sp>
        <p:nvSpPr>
          <p:cNvPr id="5" name="TextBox 4"/>
          <p:cNvSpPr txBox="1"/>
          <p:nvPr/>
        </p:nvSpPr>
        <p:spPr>
          <a:xfrm>
            <a:off x="5311422" y="5688568"/>
            <a:ext cx="3581400" cy="369332"/>
          </a:xfrm>
          <a:prstGeom prst="rect">
            <a:avLst/>
          </a:prstGeom>
          <a:solidFill>
            <a:schemeClr val="accent5">
              <a:lumMod val="75000"/>
            </a:schemeClr>
          </a:solidFill>
        </p:spPr>
        <p:txBody>
          <a:bodyPr wrap="square" rtlCol="0">
            <a:spAutoFit/>
          </a:bodyPr>
          <a:lstStyle/>
          <a:p>
            <a:pPr algn="ctr"/>
            <a:r>
              <a:rPr lang="en-US" b="1" dirty="0" smtClean="0">
                <a:solidFill>
                  <a:schemeClr val="bg1"/>
                </a:solidFill>
              </a:rPr>
              <a:t>SHA-1 and MD5 Checksums</a:t>
            </a:r>
            <a:endParaRPr lang="en-US" b="1" dirty="0">
              <a:solidFill>
                <a:schemeClr val="bg1"/>
              </a:solidFill>
            </a:endParaRPr>
          </a:p>
        </p:txBody>
      </p:sp>
    </p:spTree>
    <p:extLst>
      <p:ext uri="{BB962C8B-B14F-4D97-AF65-F5344CB8AC3E}">
        <p14:creationId xmlns:p14="http://schemas.microsoft.com/office/powerpoint/2010/main" val="2123666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p:spPr>
        <p:txBody>
          <a:bodyPr>
            <a:normAutofit/>
          </a:bodyPr>
          <a:lstStyle/>
          <a:p>
            <a:r>
              <a:rPr lang="en-US" dirty="0" smtClean="0">
                <a:solidFill>
                  <a:srgbClr val="FFFFFF"/>
                </a:solidFill>
                <a:latin typeface="Cambria"/>
                <a:cs typeface="Cambria"/>
              </a:rPr>
              <a:t>NSRL </a:t>
            </a:r>
            <a:r>
              <a:rPr lang="en-US" dirty="0" err="1" smtClean="0">
                <a:solidFill>
                  <a:srgbClr val="FFFFFF"/>
                </a:solidFill>
                <a:latin typeface="Cambria"/>
                <a:cs typeface="Cambria"/>
              </a:rPr>
              <a:t>Cabrinety</a:t>
            </a:r>
            <a:r>
              <a:rPr lang="en-US" dirty="0" smtClean="0">
                <a:solidFill>
                  <a:srgbClr val="FFFFFF"/>
                </a:solidFill>
                <a:latin typeface="Cambria"/>
                <a:cs typeface="Cambria"/>
              </a:rPr>
              <a:t> database</a:t>
            </a:r>
            <a:endParaRPr lang="en-US" dirty="0">
              <a:solidFill>
                <a:srgbClr val="FFFFFF"/>
              </a:solidFill>
              <a:latin typeface="Cambria"/>
              <a:cs typeface="Cambria"/>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229600" cy="5160317"/>
          </a:xfrm>
          <a:ln>
            <a:solidFill>
              <a:schemeClr val="tx2"/>
            </a:solidFill>
          </a:ln>
        </p:spPr>
      </p:pic>
    </p:spTree>
    <p:extLst>
      <p:ext uri="{BB962C8B-B14F-4D97-AF65-F5344CB8AC3E}">
        <p14:creationId xmlns:p14="http://schemas.microsoft.com/office/powerpoint/2010/main" val="3313967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p:spPr>
        <p:txBody>
          <a:bodyPr>
            <a:normAutofit/>
          </a:bodyPr>
          <a:lstStyle/>
          <a:p>
            <a:r>
              <a:rPr lang="en-US" dirty="0" smtClean="0">
                <a:solidFill>
                  <a:srgbClr val="FFFFFF"/>
                </a:solidFill>
                <a:latin typeface="Cambria"/>
                <a:cs typeface="Cambria"/>
              </a:rPr>
              <a:t>NSRL </a:t>
            </a:r>
            <a:r>
              <a:rPr lang="en-US" dirty="0" err="1" smtClean="0">
                <a:solidFill>
                  <a:srgbClr val="FFFFFF"/>
                </a:solidFill>
                <a:latin typeface="Cambria"/>
                <a:cs typeface="Cambria"/>
              </a:rPr>
              <a:t>Cabrinety</a:t>
            </a:r>
            <a:r>
              <a:rPr lang="en-US" dirty="0" smtClean="0">
                <a:solidFill>
                  <a:srgbClr val="FFFFFF"/>
                </a:solidFill>
                <a:latin typeface="Cambria"/>
                <a:cs typeface="Cambria"/>
              </a:rPr>
              <a:t> database</a:t>
            </a:r>
            <a:endParaRPr lang="en-US" dirty="0">
              <a:solidFill>
                <a:srgbClr val="FFFFFF"/>
              </a:solidFill>
              <a:latin typeface="Cambria"/>
              <a:cs typeface="Cambria"/>
            </a:endParaRPr>
          </a:p>
        </p:txBody>
      </p:sp>
      <p:pic>
        <p:nvPicPr>
          <p:cNvPr id="6" name="Content Placeholder 5" descr="NSRL_metadata_configuration.jpg"/>
          <p:cNvPicPr>
            <a:picLocks noGrp="1" noChangeAspect="1"/>
          </p:cNvPicPr>
          <p:nvPr>
            <p:ph idx="1"/>
          </p:nvPr>
        </p:nvPicPr>
        <p:blipFill>
          <a:blip r:embed="rId3">
            <a:extLst>
              <a:ext uri="{28A0092B-C50C-407E-A947-70E740481C1C}">
                <a14:useLocalDpi xmlns:a14="http://schemas.microsoft.com/office/drawing/2010/main" val="0"/>
              </a:ext>
            </a:extLst>
          </a:blip>
          <a:srcRect t="15130" b="15130"/>
          <a:stretch>
            <a:fillRect/>
          </a:stretch>
        </p:blipFill>
        <p:spPr>
          <a:ln>
            <a:solidFill>
              <a:schemeClr val="tx2"/>
            </a:solidFill>
          </a:ln>
        </p:spPr>
      </p:pic>
    </p:spTree>
    <p:extLst>
      <p:ext uri="{BB962C8B-B14F-4D97-AF65-F5344CB8AC3E}">
        <p14:creationId xmlns:p14="http://schemas.microsoft.com/office/powerpoint/2010/main" val="2620349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Cambria"/>
                <a:cs typeface="Cambria"/>
              </a:rPr>
              <a:t>Level I: Collection Challenge</a:t>
            </a:r>
          </a:p>
          <a:p>
            <a:r>
              <a:rPr lang="en-US" sz="2400" dirty="0" smtClean="0">
                <a:latin typeface="Cambria"/>
                <a:cs typeface="Cambria"/>
              </a:rPr>
              <a:t>Level II: Series Challenge</a:t>
            </a:r>
          </a:p>
          <a:p>
            <a:r>
              <a:rPr lang="en-US" sz="2400" dirty="0" smtClean="0">
                <a:latin typeface="Cambria"/>
                <a:cs typeface="Cambria"/>
              </a:rPr>
              <a:t>Level III: Item Challenge</a:t>
            </a:r>
          </a:p>
          <a:p>
            <a:r>
              <a:rPr lang="en-US" sz="2400" dirty="0" smtClean="0">
                <a:latin typeface="Cambria"/>
                <a:cs typeface="Cambria"/>
              </a:rPr>
              <a:t>Level IV: Metadata Challenge</a:t>
            </a:r>
          </a:p>
          <a:p>
            <a:r>
              <a:rPr lang="en-US" sz="2400" dirty="0" smtClean="0">
                <a:latin typeface="Cambria"/>
                <a:cs typeface="Cambria"/>
              </a:rPr>
              <a:t>Level V: Data Challenge</a:t>
            </a:r>
          </a:p>
          <a:p>
            <a:r>
              <a:rPr lang="en-US" sz="2400" dirty="0" smtClean="0">
                <a:latin typeface="Cambria"/>
                <a:cs typeface="Cambria"/>
              </a:rPr>
              <a:t>Level VI: Access Challenge</a:t>
            </a:r>
          </a:p>
          <a:p>
            <a:r>
              <a:rPr lang="en-US" sz="2400" dirty="0" smtClean="0">
                <a:latin typeface="Cambria"/>
                <a:cs typeface="Cambria"/>
              </a:rPr>
              <a:t>Bonus Level</a:t>
            </a:r>
            <a:endParaRPr lang="en-US" sz="2400" dirty="0">
              <a:latin typeface="Cambria"/>
              <a:cs typeface="Cambria"/>
            </a:endParaRPr>
          </a:p>
        </p:txBody>
      </p:sp>
      <p:sp>
        <p:nvSpPr>
          <p:cNvPr id="4" name="Subtitle 2"/>
          <p:cNvSpPr>
            <a:spLocks noGrp="1"/>
          </p:cNvSpPr>
          <p:nvPr>
            <p:ph type="title"/>
          </p:nvPr>
        </p:nvSpPr>
        <p:spPr>
          <a:solidFill>
            <a:schemeClr val="accent2">
              <a:lumMod val="75000"/>
            </a:schemeClr>
          </a:solidFill>
        </p:spPr>
        <p:txBody>
          <a:bodyPr>
            <a:normAutofit/>
          </a:bodyPr>
          <a:lstStyle/>
          <a:p>
            <a:r>
              <a:rPr lang="en-US" dirty="0" smtClean="0">
                <a:solidFill>
                  <a:schemeClr val="bg1"/>
                </a:solidFill>
                <a:latin typeface="Cambria" panose="02040503050406030204" pitchFamily="18" charset="0"/>
              </a:rPr>
              <a:t>Part II: Project Challenges</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4516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dirty="0" smtClean="0">
                <a:solidFill>
                  <a:srgbClr val="FFFFFF"/>
                </a:solidFill>
                <a:latin typeface="Cambria"/>
                <a:cs typeface="Cambria"/>
              </a:rPr>
              <a:t>Level I: Collection Challenge</a:t>
            </a:r>
            <a:endParaRPr lang="en-US" dirty="0">
              <a:solidFill>
                <a:srgbClr val="FFFFFF"/>
              </a:solidFill>
              <a:latin typeface="Cambria"/>
              <a:cs typeface="Cambria"/>
            </a:endParaRPr>
          </a:p>
        </p:txBody>
      </p:sp>
      <p:sp>
        <p:nvSpPr>
          <p:cNvPr id="3" name="Content Placeholder 2"/>
          <p:cNvSpPr>
            <a:spLocks noGrp="1"/>
          </p:cNvSpPr>
          <p:nvPr>
            <p:ph idx="1"/>
          </p:nvPr>
        </p:nvSpPr>
        <p:spPr>
          <a:xfrm>
            <a:off x="1219200" y="1828800"/>
            <a:ext cx="7086600" cy="3687763"/>
          </a:xfrm>
          <a:solidFill>
            <a:schemeClr val="bg1"/>
          </a:solidFill>
        </p:spPr>
        <p:txBody>
          <a:bodyPr>
            <a:normAutofit/>
          </a:bodyPr>
          <a:lstStyle/>
          <a:p>
            <a:r>
              <a:rPr lang="en-US" sz="2400" dirty="0" smtClean="0">
                <a:latin typeface="Cambria"/>
                <a:cs typeface="Cambria"/>
              </a:rPr>
              <a:t>Storage</a:t>
            </a:r>
          </a:p>
          <a:p>
            <a:pPr lvl="1"/>
            <a:r>
              <a:rPr lang="en-US" sz="2400" dirty="0" smtClean="0">
                <a:latin typeface="Cambria"/>
                <a:cs typeface="Cambria"/>
              </a:rPr>
              <a:t>Stanford Auxiliary Library 3 (SAL3)</a:t>
            </a:r>
          </a:p>
          <a:p>
            <a:r>
              <a:rPr lang="en-US" sz="2400" dirty="0">
                <a:latin typeface="Cambria"/>
                <a:cs typeface="Cambria"/>
              </a:rPr>
              <a:t>Transportation</a:t>
            </a:r>
          </a:p>
          <a:p>
            <a:pPr lvl="1"/>
            <a:r>
              <a:rPr lang="en-US" sz="2400" dirty="0">
                <a:latin typeface="Cambria"/>
                <a:cs typeface="Cambria"/>
              </a:rPr>
              <a:t>Leg 1: SAL3 -&gt; Stanford </a:t>
            </a:r>
            <a:r>
              <a:rPr lang="en-US" sz="2400" dirty="0" smtClean="0">
                <a:latin typeface="Cambria"/>
                <a:cs typeface="Cambria"/>
              </a:rPr>
              <a:t>(</a:t>
            </a:r>
            <a:r>
              <a:rPr lang="en-US" sz="2400" dirty="0">
                <a:latin typeface="Cambria"/>
                <a:cs typeface="Cambria"/>
              </a:rPr>
              <a:t>40.2 miles</a:t>
            </a:r>
            <a:r>
              <a:rPr lang="en-US" sz="2400" dirty="0" smtClean="0">
                <a:latin typeface="Cambria"/>
                <a:cs typeface="Cambria"/>
              </a:rPr>
              <a:t>)</a:t>
            </a:r>
            <a:endParaRPr lang="en-US" sz="2400" dirty="0">
              <a:latin typeface="Cambria"/>
              <a:cs typeface="Cambria"/>
            </a:endParaRPr>
          </a:p>
          <a:p>
            <a:pPr lvl="1"/>
            <a:r>
              <a:rPr lang="en-US" sz="2400" dirty="0">
                <a:latin typeface="Cambria"/>
                <a:cs typeface="Cambria"/>
              </a:rPr>
              <a:t>Leg 2: Stanford </a:t>
            </a:r>
            <a:r>
              <a:rPr lang="en-US" sz="2400" dirty="0" smtClean="0">
                <a:latin typeface="Cambria"/>
                <a:cs typeface="Cambria"/>
              </a:rPr>
              <a:t>-</a:t>
            </a:r>
            <a:r>
              <a:rPr lang="en-US" sz="2400" dirty="0">
                <a:latin typeface="Cambria"/>
                <a:cs typeface="Cambria"/>
              </a:rPr>
              <a:t>&gt; NIST (2,827 miles)</a:t>
            </a:r>
          </a:p>
          <a:p>
            <a:pPr lvl="1"/>
            <a:r>
              <a:rPr lang="en-US" sz="2400" dirty="0">
                <a:latin typeface="Cambria"/>
                <a:cs typeface="Cambria"/>
              </a:rPr>
              <a:t>Leg 3: NIST -&gt; Stanford </a:t>
            </a:r>
            <a:r>
              <a:rPr lang="en-US" sz="2400" dirty="0" smtClean="0">
                <a:latin typeface="Cambria"/>
                <a:cs typeface="Cambria"/>
              </a:rPr>
              <a:t>(</a:t>
            </a:r>
            <a:r>
              <a:rPr lang="en-US" sz="2400" dirty="0">
                <a:latin typeface="Cambria"/>
                <a:cs typeface="Cambria"/>
              </a:rPr>
              <a:t>2, 827 miles)</a:t>
            </a:r>
          </a:p>
          <a:p>
            <a:pPr lvl="1"/>
            <a:r>
              <a:rPr lang="en-US" sz="2400" dirty="0">
                <a:latin typeface="Cambria"/>
                <a:cs typeface="Cambria"/>
              </a:rPr>
              <a:t>Leg 4: Stanford -&gt; SAL3 (40.2 miles)</a:t>
            </a:r>
          </a:p>
          <a:p>
            <a:pPr lvl="1"/>
            <a:r>
              <a:rPr lang="en-US" sz="2400" dirty="0">
                <a:latin typeface="Cambria"/>
                <a:cs typeface="Cambria"/>
              </a:rPr>
              <a:t>Total distance </a:t>
            </a:r>
            <a:r>
              <a:rPr lang="en-US" sz="2400" dirty="0" smtClean="0">
                <a:latin typeface="Cambria"/>
                <a:cs typeface="Cambria"/>
              </a:rPr>
              <a:t>each box travels: </a:t>
            </a:r>
            <a:r>
              <a:rPr lang="en-US" sz="2400" b="1" dirty="0">
                <a:latin typeface="Cambria"/>
                <a:cs typeface="Cambria"/>
              </a:rPr>
              <a:t>5733.6 </a:t>
            </a:r>
            <a:r>
              <a:rPr lang="en-US" sz="2400" b="1" dirty="0" smtClean="0">
                <a:latin typeface="Cambria"/>
                <a:cs typeface="Cambria"/>
              </a:rPr>
              <a:t>miles</a:t>
            </a:r>
            <a:endParaRPr lang="en-US" sz="2400" b="1" dirty="0">
              <a:latin typeface="Cambria"/>
              <a:cs typeface="Cambria"/>
            </a:endParaRPr>
          </a:p>
        </p:txBody>
      </p:sp>
    </p:spTree>
    <p:extLst>
      <p:ext uri="{BB962C8B-B14F-4D97-AF65-F5344CB8AC3E}">
        <p14:creationId xmlns:p14="http://schemas.microsoft.com/office/powerpoint/2010/main" val="1515074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fontScale="90000"/>
          </a:bodyPr>
          <a:lstStyle/>
          <a:p>
            <a:r>
              <a:rPr lang="en-US" dirty="0" smtClean="0">
                <a:solidFill>
                  <a:srgbClr val="FFFFFF"/>
                </a:solidFill>
                <a:latin typeface="Cambria"/>
                <a:cs typeface="Cambria"/>
              </a:rPr>
              <a:t>Transportation and Tracking</a:t>
            </a:r>
            <a:br>
              <a:rPr lang="en-US" dirty="0" smtClean="0">
                <a:solidFill>
                  <a:srgbClr val="FFFFFF"/>
                </a:solidFill>
                <a:latin typeface="Cambria"/>
                <a:cs typeface="Cambria"/>
              </a:rPr>
            </a:br>
            <a:r>
              <a:rPr lang="en-US" sz="3600" dirty="0" smtClean="0">
                <a:solidFill>
                  <a:srgbClr val="FFFFFF"/>
                </a:solidFill>
                <a:latin typeface="Cambria"/>
                <a:cs typeface="Cambria"/>
              </a:rPr>
              <a:t>SAL3 to Stanford Campus</a:t>
            </a:r>
            <a:endParaRPr lang="en-US" sz="3600" dirty="0">
              <a:solidFill>
                <a:srgbClr val="FFFFFF"/>
              </a:solidFill>
              <a:latin typeface="Cambria"/>
              <a:cs typeface="Cambri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416756"/>
            <a:ext cx="6002928" cy="54098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53" y="3607118"/>
            <a:ext cx="4292600" cy="3219450"/>
          </a:xfrm>
          <a:prstGeom prst="rect">
            <a:avLst/>
          </a:prstGeom>
        </p:spPr>
      </p:pic>
      <p:pic>
        <p:nvPicPr>
          <p:cNvPr id="6" name="Picture 5" descr="sal3_truck.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654" y="1447800"/>
            <a:ext cx="2313546" cy="2961484"/>
          </a:xfrm>
          <a:prstGeom prst="rect">
            <a:avLst/>
          </a:prstGeom>
        </p:spPr>
      </p:pic>
    </p:spTree>
    <p:extLst>
      <p:ext uri="{BB962C8B-B14F-4D97-AF65-F5344CB8AC3E}">
        <p14:creationId xmlns:p14="http://schemas.microsoft.com/office/powerpoint/2010/main" val="1640399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600201"/>
            <a:ext cx="5626002" cy="4267200"/>
          </a:xfrm>
          <a:ln>
            <a:solidFill>
              <a:schemeClr val="tx2"/>
            </a:solidFill>
          </a:ln>
        </p:spPr>
      </p:pic>
      <p:sp>
        <p:nvSpPr>
          <p:cNvPr id="4" name="Title 1"/>
          <p:cNvSpPr>
            <a:spLocks noGrp="1"/>
          </p:cNvSpPr>
          <p:nvPr>
            <p:ph type="title"/>
          </p:nvPr>
        </p:nvSpPr>
        <p:spPr>
          <a:solidFill>
            <a:schemeClr val="accent2">
              <a:lumMod val="75000"/>
            </a:schemeClr>
          </a:solidFill>
        </p:spPr>
        <p:txBody>
          <a:bodyPr>
            <a:normAutofit fontScale="90000"/>
          </a:bodyPr>
          <a:lstStyle/>
          <a:p>
            <a:r>
              <a:rPr lang="en-US" dirty="0" smtClean="0">
                <a:solidFill>
                  <a:srgbClr val="FFFFFF"/>
                </a:solidFill>
                <a:latin typeface="Cambria"/>
                <a:cs typeface="Cambria"/>
              </a:rPr>
              <a:t>Transportation and Tracking</a:t>
            </a:r>
            <a:br>
              <a:rPr lang="en-US" dirty="0" smtClean="0">
                <a:solidFill>
                  <a:srgbClr val="FFFFFF"/>
                </a:solidFill>
                <a:latin typeface="Cambria"/>
                <a:cs typeface="Cambria"/>
              </a:rPr>
            </a:br>
            <a:r>
              <a:rPr lang="en-US" sz="3600" dirty="0" smtClean="0">
                <a:solidFill>
                  <a:srgbClr val="FFFFFF"/>
                </a:solidFill>
                <a:latin typeface="Cambria"/>
                <a:cs typeface="Cambria"/>
              </a:rPr>
              <a:t>Stanford to NIST</a:t>
            </a:r>
            <a:endParaRPr lang="en-US" sz="3600" dirty="0">
              <a:solidFill>
                <a:srgbClr val="FFFFFF"/>
              </a:solidFill>
              <a:latin typeface="Cambria"/>
              <a:cs typeface="Cambria"/>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810000"/>
            <a:ext cx="3890962" cy="2927486"/>
          </a:xfrm>
          <a:prstGeom prst="rect">
            <a:avLst/>
          </a:prstGeom>
          <a:ln>
            <a:solidFill>
              <a:schemeClr val="tx2"/>
            </a:solidFill>
          </a:ln>
        </p:spPr>
      </p:pic>
    </p:spTree>
    <p:extLst>
      <p:ext uri="{BB962C8B-B14F-4D97-AF65-F5344CB8AC3E}">
        <p14:creationId xmlns:p14="http://schemas.microsoft.com/office/powerpoint/2010/main" val="592624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chemeClr val="bg1"/>
                </a:solidFill>
                <a:latin typeface="Cambria" panose="02040503050406030204" pitchFamily="18" charset="0"/>
              </a:rPr>
              <a:t>Photo Reference</a:t>
            </a:r>
            <a:endParaRPr lang="en-US" dirty="0">
              <a:solidFill>
                <a:schemeClr val="bg1"/>
              </a:solidFill>
              <a:latin typeface="Cambria" panose="020405030504060302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524000"/>
            <a:ext cx="6934200" cy="4964767"/>
          </a:xfrm>
          <a:prstGeom prst="rect">
            <a:avLst/>
          </a:prstGeom>
          <a:ln>
            <a:solidFill>
              <a:schemeClr val="tx2"/>
            </a:solidFill>
          </a:ln>
        </p:spPr>
      </p:pic>
    </p:spTree>
    <p:extLst>
      <p:ext uri="{BB962C8B-B14F-4D97-AF65-F5344CB8AC3E}">
        <p14:creationId xmlns:p14="http://schemas.microsoft.com/office/powerpoint/2010/main" val="265100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09600" y="1600200"/>
            <a:ext cx="8153400" cy="4876800"/>
          </a:xfrm>
        </p:spPr>
        <p:txBody>
          <a:bodyPr>
            <a:normAutofit/>
          </a:bodyPr>
          <a:lstStyle/>
          <a:p>
            <a:r>
              <a:rPr lang="en-US" sz="2400" dirty="0" smtClean="0">
                <a:latin typeface="Cambria"/>
                <a:cs typeface="Cambria"/>
              </a:rPr>
              <a:t>Part I: Background Information</a:t>
            </a:r>
          </a:p>
          <a:p>
            <a:pPr lvl="1"/>
            <a:r>
              <a:rPr lang="en-US" sz="2000" dirty="0" smtClean="0">
                <a:latin typeface="Cambria"/>
                <a:cs typeface="Cambria"/>
              </a:rPr>
              <a:t>Who I am</a:t>
            </a:r>
          </a:p>
          <a:p>
            <a:pPr lvl="1"/>
            <a:r>
              <a:rPr lang="en-US" sz="2000" dirty="0" err="1" smtClean="0">
                <a:latin typeface="Cambria"/>
                <a:cs typeface="Cambria"/>
              </a:rPr>
              <a:t>Cabrinety</a:t>
            </a:r>
            <a:r>
              <a:rPr lang="en-US" sz="2000" dirty="0" smtClean="0">
                <a:latin typeface="Cambria"/>
                <a:cs typeface="Cambria"/>
              </a:rPr>
              <a:t> Collection</a:t>
            </a:r>
          </a:p>
          <a:p>
            <a:pPr lvl="1"/>
            <a:r>
              <a:rPr lang="en-US" sz="2000" dirty="0" smtClean="0">
                <a:latin typeface="Cambria"/>
                <a:cs typeface="Cambria"/>
              </a:rPr>
              <a:t>Stephen M. </a:t>
            </a:r>
            <a:r>
              <a:rPr lang="en-US" sz="2000" dirty="0" err="1" smtClean="0">
                <a:latin typeface="Cambria"/>
                <a:cs typeface="Cambria"/>
              </a:rPr>
              <a:t>Cabrinety</a:t>
            </a:r>
            <a:endParaRPr lang="en-US" sz="2000" dirty="0" smtClean="0">
              <a:latin typeface="Cambria"/>
              <a:cs typeface="Cambria"/>
            </a:endParaRPr>
          </a:p>
          <a:p>
            <a:pPr lvl="1"/>
            <a:r>
              <a:rPr lang="en-US" sz="2000" dirty="0" err="1" smtClean="0">
                <a:latin typeface="Cambria"/>
                <a:cs typeface="Cambria"/>
              </a:rPr>
              <a:t>Cabrinety</a:t>
            </a:r>
            <a:r>
              <a:rPr lang="en-US" sz="2000" dirty="0" smtClean="0">
                <a:latin typeface="Cambria"/>
                <a:cs typeface="Cambria"/>
              </a:rPr>
              <a:t>-NIST Project</a:t>
            </a:r>
          </a:p>
          <a:p>
            <a:r>
              <a:rPr lang="en-US" sz="2400" dirty="0" smtClean="0">
                <a:latin typeface="Cambria"/>
                <a:cs typeface="Cambria"/>
              </a:rPr>
              <a:t>Part II: Project Challenges</a:t>
            </a:r>
          </a:p>
        </p:txBody>
      </p:sp>
      <p:sp>
        <p:nvSpPr>
          <p:cNvPr id="5" name="Subtitle 2"/>
          <p:cNvSpPr txBox="1">
            <a:spLocks/>
          </p:cNvSpPr>
          <p:nvPr/>
        </p:nvSpPr>
        <p:spPr>
          <a:xfrm>
            <a:off x="609600" y="427038"/>
            <a:ext cx="8229600" cy="11430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Agenda</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3070098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8077200" cy="1295400"/>
          </a:xfrm>
        </p:spPr>
        <p:txBody>
          <a:bodyPr>
            <a:normAutofit/>
          </a:bodyPr>
          <a:lstStyle/>
          <a:p>
            <a:r>
              <a:rPr lang="en-US" sz="2400" dirty="0" smtClean="0">
                <a:latin typeface="Cambria" panose="02040503050406030204" pitchFamily="18" charset="0"/>
              </a:rPr>
              <a:t>Print magazines bound with media</a:t>
            </a:r>
          </a:p>
          <a:p>
            <a:pPr marL="457200" lvl="1" indent="0">
              <a:buNone/>
            </a:pPr>
            <a:endParaRPr lang="en-US" sz="2400" dirty="0"/>
          </a:p>
        </p:txBody>
      </p:sp>
      <p:pic>
        <p:nvPicPr>
          <p:cNvPr id="6" name="Picture 5" descr="mixed_seri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388781"/>
            <a:ext cx="5059680" cy="3830320"/>
          </a:xfrm>
          <a:prstGeom prst="rect">
            <a:avLst/>
          </a:prstGeom>
          <a:ln>
            <a:solidFill>
              <a:schemeClr val="tx2"/>
            </a:solidFill>
          </a:ln>
        </p:spPr>
      </p:pic>
      <p:sp>
        <p:nvSpPr>
          <p:cNvPr id="8" name="Subtitle 2"/>
          <p:cNvSpPr txBox="1">
            <a:spLocks noGrp="1"/>
          </p:cNvSpPr>
          <p:nvPr>
            <p:ph type="title"/>
          </p:nvPr>
        </p:nvSpPr>
        <p:spPr>
          <a:prstGeom prst="rect">
            <a:avLst/>
          </a:prstGeom>
          <a:solidFill>
            <a:schemeClr val="accent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Level II: Series Challenge</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316434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rgbClr val="FFFFFF"/>
                </a:solidFill>
                <a:latin typeface="Cambria"/>
                <a:cs typeface="Cambria"/>
              </a:rPr>
              <a:t>Level III: Item Challenge</a:t>
            </a:r>
            <a:endParaRPr lang="en-US" dirty="0">
              <a:solidFill>
                <a:srgbClr val="FFFFFF"/>
              </a:solidFill>
              <a:latin typeface="Cambria"/>
              <a:cs typeface="Cambria"/>
            </a:endParaRPr>
          </a:p>
        </p:txBody>
      </p:sp>
      <p:pic>
        <p:nvPicPr>
          <p:cNvPr id="4" name="Content Placeholder 3" descr="mold_bitstream_shrinkwrapped.JPG"/>
          <p:cNvPicPr>
            <a:picLocks noGrp="1" noChangeAspect="1"/>
          </p:cNvPicPr>
          <p:nvPr>
            <p:ph idx="1"/>
          </p:nvPr>
        </p:nvPicPr>
        <p:blipFill>
          <a:blip r:embed="rId3" cstate="print">
            <a:extLst>
              <a:ext uri="{28A0092B-C50C-407E-A947-70E740481C1C}">
                <a14:useLocalDpi xmlns:a14="http://schemas.microsoft.com/office/drawing/2010/main" val="0"/>
              </a:ext>
            </a:extLst>
          </a:blip>
          <a:srcRect t="8753" b="8753"/>
          <a:stretch>
            <a:fillRect/>
          </a:stretch>
        </p:blipFill>
        <p:spPr>
          <a:xfrm>
            <a:off x="457200" y="1676400"/>
            <a:ext cx="5403649" cy="2971799"/>
          </a:xfrm>
          <a:ln>
            <a:solidFill>
              <a:schemeClr val="tx2"/>
            </a:solidFill>
          </a:ln>
        </p:spPr>
      </p:pic>
      <p:pic>
        <p:nvPicPr>
          <p:cNvPr id="3" name="Picture 2" descr="bitstream_disc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1746" y="2819400"/>
            <a:ext cx="3847309" cy="3962400"/>
          </a:xfrm>
          <a:prstGeom prst="rect">
            <a:avLst/>
          </a:prstGeom>
          <a:ln>
            <a:solidFill>
              <a:schemeClr val="tx2"/>
            </a:solidFill>
          </a:ln>
        </p:spPr>
      </p:pic>
      <p:sp>
        <p:nvSpPr>
          <p:cNvPr id="5" name="TextBox 4"/>
          <p:cNvSpPr txBox="1"/>
          <p:nvPr/>
        </p:nvSpPr>
        <p:spPr>
          <a:xfrm>
            <a:off x="6096000" y="1981200"/>
            <a:ext cx="1143000" cy="461665"/>
          </a:xfrm>
          <a:prstGeom prst="rect">
            <a:avLst/>
          </a:prstGeom>
          <a:solidFill>
            <a:srgbClr val="C0504D"/>
          </a:solidFill>
        </p:spPr>
        <p:txBody>
          <a:bodyPr wrap="square" rtlCol="0">
            <a:spAutoFit/>
          </a:bodyPr>
          <a:lstStyle/>
          <a:p>
            <a:r>
              <a:rPr lang="en-US" sz="2400" b="1" dirty="0" smtClean="0">
                <a:solidFill>
                  <a:schemeClr val="bg1"/>
                </a:solidFill>
              </a:rPr>
              <a:t>MOLD</a:t>
            </a:r>
            <a:endParaRPr lang="en-US" dirty="0"/>
          </a:p>
        </p:txBody>
      </p:sp>
      <p:cxnSp>
        <p:nvCxnSpPr>
          <p:cNvPr id="7" name="Straight Arrow Connector 6"/>
          <p:cNvCxnSpPr/>
          <p:nvPr/>
        </p:nvCxnSpPr>
        <p:spPr>
          <a:xfrm flipV="1">
            <a:off x="1905000" y="4267200"/>
            <a:ext cx="3810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 y="5029200"/>
            <a:ext cx="2514600" cy="461665"/>
          </a:xfrm>
          <a:prstGeom prst="rect">
            <a:avLst/>
          </a:prstGeom>
          <a:solidFill>
            <a:srgbClr val="C0504D"/>
          </a:solidFill>
        </p:spPr>
        <p:txBody>
          <a:bodyPr wrap="square" rtlCol="0">
            <a:spAutoFit/>
          </a:bodyPr>
          <a:lstStyle/>
          <a:p>
            <a:r>
              <a:rPr lang="en-US" sz="2400" b="1" dirty="0" smtClean="0">
                <a:solidFill>
                  <a:srgbClr val="FFFFFF"/>
                </a:solidFill>
              </a:rPr>
              <a:t>Still in </a:t>
            </a:r>
            <a:r>
              <a:rPr lang="en-US" sz="2400" b="1" dirty="0" err="1" smtClean="0">
                <a:solidFill>
                  <a:srgbClr val="FFFFFF"/>
                </a:solidFill>
              </a:rPr>
              <a:t>shrinkwrap</a:t>
            </a:r>
            <a:endParaRPr lang="en-US" sz="2400" b="1" dirty="0">
              <a:solidFill>
                <a:srgbClr val="FFFFFF"/>
              </a:solidFill>
            </a:endParaRPr>
          </a:p>
        </p:txBody>
      </p:sp>
    </p:spTree>
    <p:extLst>
      <p:ext uri="{BB962C8B-B14F-4D97-AF65-F5344CB8AC3E}">
        <p14:creationId xmlns:p14="http://schemas.microsoft.com/office/powerpoint/2010/main" val="1577084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rgbClr val="FFFFFF"/>
                </a:solidFill>
                <a:latin typeface="Cambria"/>
                <a:cs typeface="Cambria"/>
              </a:rPr>
              <a:t>Conservation</a:t>
            </a:r>
            <a:endParaRPr lang="en-US" dirty="0">
              <a:solidFill>
                <a:srgbClr val="FFFFFF"/>
              </a:solidFill>
              <a:latin typeface="Cambria"/>
              <a:cs typeface="Cambria"/>
            </a:endParaRPr>
          </a:p>
        </p:txBody>
      </p:sp>
      <p:pic>
        <p:nvPicPr>
          <p:cNvPr id="6" name="Content Placeholder 5" descr="mold_fume_hood.JPG"/>
          <p:cNvPicPr>
            <a:picLocks noGrp="1" noChangeAspect="1"/>
          </p:cNvPicPr>
          <p:nvPr>
            <p:ph idx="1"/>
          </p:nvPr>
        </p:nvPicPr>
        <p:blipFill>
          <a:blip r:embed="rId3" cstate="print">
            <a:extLst>
              <a:ext uri="{28A0092B-C50C-407E-A947-70E740481C1C}">
                <a14:useLocalDpi xmlns:a14="http://schemas.microsoft.com/office/drawing/2010/main" val="0"/>
              </a:ext>
            </a:extLst>
          </a:blip>
          <a:srcRect t="13336" b="13336"/>
          <a:stretch>
            <a:fillRect/>
          </a:stretch>
        </p:blipFill>
        <p:spPr>
          <a:xfrm>
            <a:off x="457200" y="1580444"/>
            <a:ext cx="4987986" cy="2743200"/>
          </a:xfrm>
          <a:ln>
            <a:solidFill>
              <a:schemeClr val="tx2"/>
            </a:solidFill>
          </a:ln>
        </p:spPr>
      </p:pic>
      <p:pic>
        <p:nvPicPr>
          <p:cNvPr id="3" name="Picture 2" descr="mold_vacuu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600200"/>
            <a:ext cx="2773241" cy="5105400"/>
          </a:xfrm>
          <a:prstGeom prst="rect">
            <a:avLst/>
          </a:prstGeom>
          <a:ln>
            <a:solidFill>
              <a:schemeClr val="tx2"/>
            </a:solidFill>
          </a:ln>
        </p:spPr>
      </p:pic>
      <p:sp>
        <p:nvSpPr>
          <p:cNvPr id="5" name="TextBox 4"/>
          <p:cNvSpPr txBox="1"/>
          <p:nvPr/>
        </p:nvSpPr>
        <p:spPr>
          <a:xfrm>
            <a:off x="558801" y="1600200"/>
            <a:ext cx="1295400" cy="381000"/>
          </a:xfrm>
          <a:prstGeom prst="rect">
            <a:avLst/>
          </a:prstGeom>
          <a:solidFill>
            <a:schemeClr val="bg1"/>
          </a:solidFill>
        </p:spPr>
        <p:txBody>
          <a:bodyPr wrap="square" rtlCol="0">
            <a:spAutoFit/>
          </a:bodyPr>
          <a:lstStyle/>
          <a:p>
            <a:r>
              <a:rPr lang="en-US" b="1" dirty="0" smtClean="0"/>
              <a:t>Fume Hood</a:t>
            </a:r>
            <a:endParaRPr lang="en-US" b="1" dirty="0"/>
          </a:p>
        </p:txBody>
      </p:sp>
      <p:sp>
        <p:nvSpPr>
          <p:cNvPr id="7" name="TextBox 6"/>
          <p:cNvSpPr txBox="1"/>
          <p:nvPr/>
        </p:nvSpPr>
        <p:spPr>
          <a:xfrm>
            <a:off x="7316015" y="6248400"/>
            <a:ext cx="955824" cy="381000"/>
          </a:xfrm>
          <a:prstGeom prst="rect">
            <a:avLst/>
          </a:prstGeom>
          <a:solidFill>
            <a:schemeClr val="bg1"/>
          </a:solidFill>
        </p:spPr>
        <p:txBody>
          <a:bodyPr wrap="square" rtlCol="0">
            <a:spAutoFit/>
          </a:bodyPr>
          <a:lstStyle/>
          <a:p>
            <a:r>
              <a:rPr lang="en-US" b="1" dirty="0" smtClean="0"/>
              <a:t>Vacuum</a:t>
            </a:r>
            <a:endParaRPr lang="en-US" b="1"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4416778"/>
            <a:ext cx="1778073" cy="2362200"/>
          </a:xfrm>
          <a:prstGeom prst="rect">
            <a:avLst/>
          </a:prstGeom>
          <a:ln>
            <a:solidFill>
              <a:schemeClr val="tx2"/>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800" y="4422422"/>
            <a:ext cx="1773891" cy="2283178"/>
          </a:xfrm>
          <a:prstGeom prst="rect">
            <a:avLst/>
          </a:prstGeom>
          <a:ln>
            <a:solidFill>
              <a:schemeClr val="tx2"/>
            </a:solidFill>
          </a:ln>
        </p:spPr>
      </p:pic>
    </p:spTree>
    <p:extLst>
      <p:ext uri="{BB962C8B-B14F-4D97-AF65-F5344CB8AC3E}">
        <p14:creationId xmlns:p14="http://schemas.microsoft.com/office/powerpoint/2010/main" val="1904333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err="1" smtClean="0">
                <a:solidFill>
                  <a:srgbClr val="FFFFFF"/>
                </a:solidFill>
                <a:latin typeface="Cambria"/>
                <a:cs typeface="Cambria"/>
              </a:rPr>
              <a:t>Feelies</a:t>
            </a:r>
            <a:endParaRPr lang="en-US" dirty="0">
              <a:solidFill>
                <a:srgbClr val="FFFFFF"/>
              </a:solidFill>
              <a:latin typeface="Cambria"/>
              <a:cs typeface="Cambria"/>
            </a:endParaRPr>
          </a:p>
        </p:txBody>
      </p:sp>
      <p:sp>
        <p:nvSpPr>
          <p:cNvPr id="3" name="Content Placeholder 2"/>
          <p:cNvSpPr>
            <a:spLocks noGrp="1"/>
          </p:cNvSpPr>
          <p:nvPr>
            <p:ph idx="1"/>
          </p:nvPr>
        </p:nvSpPr>
        <p:spPr>
          <a:xfrm>
            <a:off x="533400" y="1750257"/>
            <a:ext cx="3505200" cy="4190999"/>
          </a:xfrm>
        </p:spPr>
        <p:txBody>
          <a:bodyPr>
            <a:normAutofit/>
          </a:bodyPr>
          <a:lstStyle/>
          <a:p>
            <a:r>
              <a:rPr lang="en-US" sz="2400" dirty="0" err="1" smtClean="0">
                <a:latin typeface="Cambria" panose="02040503050406030204" pitchFamily="18" charset="0"/>
              </a:rPr>
              <a:t>Infocom</a:t>
            </a:r>
            <a:r>
              <a:rPr lang="en-US" sz="2400" dirty="0" smtClean="0">
                <a:latin typeface="Cambria" panose="02040503050406030204" pitchFamily="18" charset="0"/>
              </a:rPr>
              <a:t>, Inc.</a:t>
            </a:r>
          </a:p>
          <a:p>
            <a:pPr lvl="1"/>
            <a:r>
              <a:rPr lang="en-US" sz="2400" dirty="0" smtClean="0">
                <a:latin typeface="Cambria" panose="02040503050406030204" pitchFamily="18" charset="0"/>
              </a:rPr>
              <a:t>Game publisher</a:t>
            </a:r>
          </a:p>
          <a:p>
            <a:pPr lvl="1"/>
            <a:r>
              <a:rPr lang="en-US" sz="2400" dirty="0" smtClean="0">
                <a:latin typeface="Cambria" panose="02040503050406030204" pitchFamily="18" charset="0"/>
              </a:rPr>
              <a:t>Text adventures</a:t>
            </a:r>
          </a:p>
          <a:p>
            <a:r>
              <a:rPr lang="en-US" sz="2400" dirty="0" smtClean="0">
                <a:latin typeface="Cambria" panose="02040503050406030204" pitchFamily="18" charset="0"/>
              </a:rPr>
              <a:t>“</a:t>
            </a:r>
            <a:r>
              <a:rPr lang="en-US" sz="2400" dirty="0" err="1" smtClean="0">
                <a:latin typeface="Cambria" panose="02040503050406030204" pitchFamily="18" charset="0"/>
              </a:rPr>
              <a:t>Feelies</a:t>
            </a:r>
            <a:r>
              <a:rPr lang="en-US" sz="2400" dirty="0" smtClean="0">
                <a:latin typeface="Cambria" panose="02040503050406030204" pitchFamily="18" charset="0"/>
              </a:rPr>
              <a:t>”</a:t>
            </a:r>
          </a:p>
          <a:p>
            <a:pPr lvl="1"/>
            <a:r>
              <a:rPr lang="en-US" sz="2400" dirty="0" smtClean="0">
                <a:latin typeface="Cambria" panose="02040503050406030204" pitchFamily="18" charset="0"/>
              </a:rPr>
              <a:t>Extra content</a:t>
            </a:r>
          </a:p>
          <a:p>
            <a:pPr lvl="1"/>
            <a:r>
              <a:rPr lang="en-US" sz="2400" dirty="0" smtClean="0">
                <a:latin typeface="Cambria" panose="02040503050406030204" pitchFamily="18" charset="0"/>
              </a:rPr>
              <a:t>Copy protection</a:t>
            </a:r>
          </a:p>
        </p:txBody>
      </p:sp>
      <p:pic>
        <p:nvPicPr>
          <p:cNvPr id="5" name="Content Placeholder 3" descr="deadline_largepack.JPG"/>
          <p:cNvPicPr>
            <a:picLocks noChangeAspect="1"/>
          </p:cNvPicPr>
          <p:nvPr/>
        </p:nvPicPr>
        <p:blipFill>
          <a:blip r:embed="rId3" cstate="print">
            <a:extLst>
              <a:ext uri="{28A0092B-C50C-407E-A947-70E740481C1C}">
                <a14:useLocalDpi xmlns:a14="http://schemas.microsoft.com/office/drawing/2010/main" val="0"/>
              </a:ext>
            </a:extLst>
          </a:blip>
          <a:srcRect t="8753" b="8753"/>
          <a:stretch>
            <a:fillRect/>
          </a:stretch>
        </p:blipFill>
        <p:spPr>
          <a:xfrm>
            <a:off x="3581400" y="1942214"/>
            <a:ext cx="5126541" cy="2819400"/>
          </a:xfrm>
          <a:prstGeom prst="rect">
            <a:avLst/>
          </a:prstGeom>
          <a:ln>
            <a:solidFill>
              <a:schemeClr val="tx2"/>
            </a:solidFill>
          </a:ln>
        </p:spPr>
      </p:pic>
    </p:spTree>
    <p:extLst>
      <p:ext uri="{BB962C8B-B14F-4D97-AF65-F5344CB8AC3E}">
        <p14:creationId xmlns:p14="http://schemas.microsoft.com/office/powerpoint/2010/main" val="3920861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rgbClr val="FFFFFF"/>
                </a:solidFill>
                <a:latin typeface="Cambria"/>
                <a:cs typeface="Cambria"/>
              </a:rPr>
              <a:t>Deadline</a:t>
            </a:r>
            <a:endParaRPr lang="en-US" dirty="0">
              <a:solidFill>
                <a:srgbClr val="FFFFFF"/>
              </a:solidFill>
              <a:latin typeface="Cambria"/>
              <a:cs typeface="Cambri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8305800" cy="4765834"/>
          </a:xfrm>
          <a:prstGeom prst="rect">
            <a:avLst/>
          </a:prstGeom>
          <a:ln>
            <a:solidFill>
              <a:schemeClr val="tx2"/>
            </a:solidFill>
          </a:ln>
        </p:spPr>
      </p:pic>
    </p:spTree>
    <p:extLst>
      <p:ext uri="{BB962C8B-B14F-4D97-AF65-F5344CB8AC3E}">
        <p14:creationId xmlns:p14="http://schemas.microsoft.com/office/powerpoint/2010/main" val="2316128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accent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Level IV: Metadata Challenge</a:t>
            </a:r>
            <a:endParaRPr lang="en-US" dirty="0">
              <a:solidFill>
                <a:schemeClr val="bg1"/>
              </a:solidFill>
              <a:latin typeface="Cambria" panose="02040503050406030204" pitchFamily="18" charset="0"/>
            </a:endParaRPr>
          </a:p>
        </p:txBody>
      </p:sp>
      <p:sp>
        <p:nvSpPr>
          <p:cNvPr id="5" name="TextBox 4"/>
          <p:cNvSpPr txBox="1"/>
          <p:nvPr/>
        </p:nvSpPr>
        <p:spPr>
          <a:xfrm>
            <a:off x="457200" y="1600199"/>
            <a:ext cx="3657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Cabrinety</a:t>
            </a:r>
            <a:r>
              <a:rPr lang="en-US" dirty="0" smtClean="0"/>
              <a:t>-NIST Metadata Stats</a:t>
            </a:r>
          </a:p>
          <a:p>
            <a:pPr marL="742950" lvl="1" indent="-285750">
              <a:buFont typeface="Arial" panose="020B0604020202020204" pitchFamily="34" charset="0"/>
              <a:buChar char="•"/>
            </a:pPr>
            <a:r>
              <a:rPr lang="en-US" dirty="0" smtClean="0"/>
              <a:t>5757 file extensions</a:t>
            </a:r>
          </a:p>
          <a:p>
            <a:pPr marL="742950" lvl="1" indent="-285750">
              <a:buFont typeface="Arial" panose="020B0604020202020204" pitchFamily="34" charset="0"/>
              <a:buChar char="•"/>
            </a:pPr>
            <a:r>
              <a:rPr lang="en-US" dirty="0" smtClean="0"/>
              <a:t>783 operating systems</a:t>
            </a:r>
          </a:p>
          <a:p>
            <a:pPr marL="742950" lvl="1" indent="-285750">
              <a:buFont typeface="Arial" panose="020B0604020202020204" pitchFamily="34" charset="0"/>
              <a:buChar char="•"/>
            </a:pPr>
            <a:r>
              <a:rPr lang="en-US" dirty="0" smtClean="0"/>
              <a:t>600+ application types listed</a:t>
            </a:r>
          </a:p>
          <a:p>
            <a:pPr marL="742950" lvl="1" indent="-285750">
              <a:buFont typeface="Arial" panose="020B0604020202020204" pitchFamily="34" charset="0"/>
              <a:buChar char="•"/>
            </a:pPr>
            <a:r>
              <a:rPr lang="en-US" dirty="0" smtClean="0"/>
              <a:t>3807 manufacturers</a:t>
            </a:r>
          </a:p>
          <a:p>
            <a:pPr marL="285750" indent="-285750">
              <a:buFont typeface="Arial" panose="020B0604020202020204" pitchFamily="34" charset="0"/>
              <a:buChar char="•"/>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28998"/>
            <a:ext cx="3890770" cy="2543317"/>
          </a:xfrm>
          <a:prstGeom prst="rect">
            <a:avLst/>
          </a:prstGeom>
          <a:ln>
            <a:solidFill>
              <a:schemeClr val="tx2"/>
            </a:solidFill>
          </a:ln>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62600" y="1600199"/>
            <a:ext cx="2209800" cy="5180680"/>
          </a:xfrm>
          <a:ln>
            <a:solidFill>
              <a:schemeClr val="tx2"/>
            </a:solidFill>
          </a:ln>
        </p:spPr>
      </p:pic>
    </p:spTree>
    <p:extLst>
      <p:ext uri="{BB962C8B-B14F-4D97-AF65-F5344CB8AC3E}">
        <p14:creationId xmlns:p14="http://schemas.microsoft.com/office/powerpoint/2010/main" val="2238295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0" y="533400"/>
            <a:ext cx="3200400" cy="2585323"/>
          </a:xfrm>
          <a:prstGeom prst="rect">
            <a:avLst/>
          </a:prstGeom>
          <a:noFill/>
        </p:spPr>
        <p:txBody>
          <a:bodyPr wrap="square" rtlCol="0">
            <a:spAutoFit/>
          </a:bodyPr>
          <a:lstStyle/>
          <a:p>
            <a:r>
              <a:rPr lang="en-US" b="1" dirty="0" smtClean="0">
                <a:latin typeface="Cambria" panose="02040503050406030204" pitchFamily="18" charset="0"/>
              </a:rPr>
              <a:t>Video Game Metadata Schemas in Development</a:t>
            </a:r>
          </a:p>
          <a:p>
            <a:pPr marL="285750" indent="-285750">
              <a:buFont typeface="Arial" panose="020B0604020202020204" pitchFamily="34" charset="0"/>
              <a:buChar char="•"/>
            </a:pPr>
            <a:r>
              <a:rPr lang="en-US" dirty="0" smtClean="0">
                <a:latin typeface="Cambria" panose="02040503050406030204" pitchFamily="18" charset="0"/>
              </a:rPr>
              <a:t>University of Washington</a:t>
            </a:r>
          </a:p>
          <a:p>
            <a:pPr marL="285750" indent="-285750">
              <a:buFont typeface="Arial" panose="020B0604020202020204" pitchFamily="34" charset="0"/>
              <a:buChar char="•"/>
            </a:pPr>
            <a:r>
              <a:rPr lang="en-US" dirty="0" smtClean="0">
                <a:latin typeface="Cambria" panose="02040503050406030204" pitchFamily="18" charset="0"/>
              </a:rPr>
              <a:t>SIMM (Seattle Interactive Media Museum)</a:t>
            </a:r>
          </a:p>
          <a:p>
            <a:endParaRPr lang="en-US" dirty="0" smtClean="0">
              <a:latin typeface="Cambria" panose="02040503050406030204" pitchFamily="18" charset="0"/>
            </a:endParaRPr>
          </a:p>
          <a:p>
            <a:r>
              <a:rPr lang="en-US" b="1" dirty="0" smtClean="0">
                <a:latin typeface="Cambria" panose="02040503050406030204" pitchFamily="18" charset="0"/>
              </a:rPr>
              <a:t>IMLS Grant: GAMECIP</a:t>
            </a:r>
          </a:p>
          <a:p>
            <a:pPr marL="285750" indent="-285750">
              <a:buFont typeface="Arial" panose="020B0604020202020204" pitchFamily="34" charset="0"/>
              <a:buChar char="•"/>
            </a:pPr>
            <a:r>
              <a:rPr lang="en-US" dirty="0" smtClean="0">
                <a:latin typeface="Cambria" panose="02040503050406030204" pitchFamily="18" charset="0"/>
              </a:rPr>
              <a:t>UC Santa Cruz</a:t>
            </a:r>
          </a:p>
          <a:p>
            <a:pPr marL="285750" indent="-285750">
              <a:buFont typeface="Arial" panose="020B0604020202020204" pitchFamily="34" charset="0"/>
              <a:buChar char="•"/>
            </a:pPr>
            <a:r>
              <a:rPr lang="en-US" dirty="0" smtClean="0">
                <a:latin typeface="Cambria" panose="02040503050406030204" pitchFamily="18" charset="0"/>
              </a:rPr>
              <a:t>Stanford University</a:t>
            </a:r>
            <a:endParaRPr lang="en-US" dirty="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5172173" cy="4728565"/>
          </a:xfrm>
          <a:prstGeom prst="rect">
            <a:avLst/>
          </a:prstGeom>
          <a:ln>
            <a:solidFill>
              <a:schemeClr val="tx2"/>
            </a:solidFill>
          </a:ln>
        </p:spPr>
      </p:pic>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24200" y="3661765"/>
            <a:ext cx="5791200" cy="2743200"/>
          </a:xfrm>
          <a:ln>
            <a:solidFill>
              <a:schemeClr val="tx2"/>
            </a:solidFill>
          </a:ln>
        </p:spPr>
      </p:pic>
    </p:spTree>
    <p:extLst>
      <p:ext uri="{BB962C8B-B14F-4D97-AF65-F5344CB8AC3E}">
        <p14:creationId xmlns:p14="http://schemas.microsoft.com/office/powerpoint/2010/main" val="54007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ro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905000"/>
            <a:ext cx="4876707" cy="4823368"/>
          </a:xfrm>
          <a:prstGeom prst="rect">
            <a:avLst/>
          </a:prstGeom>
        </p:spPr>
      </p:pic>
      <p:sp>
        <p:nvSpPr>
          <p:cNvPr id="3" name="Content Placeholder 2"/>
          <p:cNvSpPr>
            <a:spLocks noGrp="1"/>
          </p:cNvSpPr>
          <p:nvPr>
            <p:ph idx="1"/>
          </p:nvPr>
        </p:nvSpPr>
        <p:spPr/>
        <p:txBody>
          <a:bodyPr>
            <a:normAutofit/>
          </a:bodyPr>
          <a:lstStyle/>
          <a:p>
            <a:r>
              <a:rPr lang="en-US" sz="2400" dirty="0" smtClean="0"/>
              <a:t>How is the data captured from cartridge media?</a:t>
            </a:r>
          </a:p>
          <a:p>
            <a:pPr marL="457200" lvl="1" indent="0">
              <a:buNone/>
            </a:pPr>
            <a:endParaRPr lang="en-US" sz="2000" dirty="0"/>
          </a:p>
        </p:txBody>
      </p:sp>
      <p:sp>
        <p:nvSpPr>
          <p:cNvPr id="4" name="Subtitle 2"/>
          <p:cNvSpPr txBox="1">
            <a:spLocks noGrp="1"/>
          </p:cNvSpPr>
          <p:nvPr>
            <p:ph type="title"/>
          </p:nvPr>
        </p:nvSpPr>
        <p:spPr>
          <a:prstGeom prst="rect">
            <a:avLst/>
          </a:prstGeom>
          <a:solidFill>
            <a:schemeClr val="accent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Level V: Data Challenge</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2856856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rgbClr val="FFFFFF"/>
                </a:solidFill>
                <a:latin typeface="Cambria"/>
                <a:cs typeface="Cambria"/>
              </a:rPr>
              <a:t>Checksums</a:t>
            </a:r>
            <a:endParaRPr lang="en-US" dirty="0">
              <a:solidFill>
                <a:srgbClr val="FFFFFF"/>
              </a:solidFill>
              <a:latin typeface="Cambria"/>
              <a:cs typeface="Cambria"/>
            </a:endParaRPr>
          </a:p>
        </p:txBody>
      </p:sp>
      <p:pic>
        <p:nvPicPr>
          <p:cNvPr id="4" name="Content Placeholder 3" descr="perl_script.jpg"/>
          <p:cNvPicPr>
            <a:picLocks noGrp="1" noChangeAspect="1"/>
          </p:cNvPicPr>
          <p:nvPr>
            <p:ph idx="1"/>
          </p:nvPr>
        </p:nvPicPr>
        <p:blipFill>
          <a:blip r:embed="rId3">
            <a:extLst>
              <a:ext uri="{28A0092B-C50C-407E-A947-70E740481C1C}">
                <a14:useLocalDpi xmlns:a14="http://schemas.microsoft.com/office/drawing/2010/main" val="0"/>
              </a:ext>
            </a:extLst>
          </a:blip>
          <a:srcRect t="12779" b="12779"/>
          <a:stretch>
            <a:fillRect/>
          </a:stretch>
        </p:blipFill>
        <p:spPr>
          <a:xfrm>
            <a:off x="457200" y="1524000"/>
            <a:ext cx="8235500" cy="4114800"/>
          </a:xfrm>
          <a:ln>
            <a:solidFill>
              <a:schemeClr val="tx2"/>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667000"/>
            <a:ext cx="2635631" cy="2524124"/>
          </a:xfrm>
          <a:prstGeom prst="rect">
            <a:avLst/>
          </a:prstGeom>
        </p:spPr>
      </p:pic>
      <p:sp>
        <p:nvSpPr>
          <p:cNvPr id="5" name="TextBox 4"/>
          <p:cNvSpPr txBox="1"/>
          <p:nvPr/>
        </p:nvSpPr>
        <p:spPr>
          <a:xfrm>
            <a:off x="533400" y="5867400"/>
            <a:ext cx="8153400" cy="646331"/>
          </a:xfrm>
          <a:prstGeom prst="rect">
            <a:avLst/>
          </a:prstGeom>
          <a:noFill/>
        </p:spPr>
        <p:txBody>
          <a:bodyPr wrap="square" rtlCol="0">
            <a:spAutoFit/>
          </a:bodyPr>
          <a:lstStyle/>
          <a:p>
            <a:r>
              <a:rPr lang="en-US" dirty="0">
                <a:hlinkClick r:id="rId5"/>
              </a:rPr>
              <a:t>http://www.stanford.edu/group/htgg/cgi-bin/drupal/?</a:t>
            </a:r>
            <a:r>
              <a:rPr lang="en-US" dirty="0" smtClean="0">
                <a:hlinkClick r:id="rId5"/>
              </a:rPr>
              <a:t>q=node/1179</a:t>
            </a:r>
            <a:endParaRPr lang="en-US" dirty="0" smtClean="0"/>
          </a:p>
          <a:p>
            <a:endParaRPr lang="en-US" dirty="0"/>
          </a:p>
        </p:txBody>
      </p:sp>
    </p:spTree>
    <p:extLst>
      <p:ext uri="{BB962C8B-B14F-4D97-AF65-F5344CB8AC3E}">
        <p14:creationId xmlns:p14="http://schemas.microsoft.com/office/powerpoint/2010/main" val="2928171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dirty="0" smtClean="0">
                <a:solidFill>
                  <a:schemeClr val="bg1"/>
                </a:solidFill>
                <a:latin typeface="Cambria" panose="02040503050406030204" pitchFamily="18" charset="0"/>
              </a:rPr>
              <a:t>Level VI: Access Challenge</a:t>
            </a:r>
            <a:endParaRPr lang="en-US" sz="3600" dirty="0">
              <a:solidFill>
                <a:schemeClr val="bg1"/>
              </a:solidFill>
              <a:latin typeface="Cambria" panose="02040503050406030204" pitchFamily="18" charset="0"/>
            </a:endParaRPr>
          </a:p>
        </p:txBody>
      </p:sp>
      <p:sp>
        <p:nvSpPr>
          <p:cNvPr id="3" name="Content Placeholder 2"/>
          <p:cNvSpPr>
            <a:spLocks noGrp="1"/>
          </p:cNvSpPr>
          <p:nvPr>
            <p:ph idx="1"/>
          </p:nvPr>
        </p:nvSpPr>
        <p:spPr/>
        <p:txBody>
          <a:bodyPr/>
          <a:lstStyle/>
          <a:p>
            <a:r>
              <a:rPr lang="en-US" sz="2000" dirty="0" smtClean="0">
                <a:latin typeface="Cambria" panose="02040503050406030204" pitchFamily="18" charset="0"/>
              </a:rPr>
              <a:t>178 Scott Adams, Inc. titles in </a:t>
            </a:r>
            <a:r>
              <a:rPr lang="en-US" sz="2000" dirty="0" err="1" smtClean="0">
                <a:latin typeface="Cambria" panose="02040503050406030204" pitchFamily="18" charset="0"/>
              </a:rPr>
              <a:t>Cabrinety</a:t>
            </a:r>
            <a:r>
              <a:rPr lang="en-US" sz="2000" dirty="0" smtClean="0">
                <a:latin typeface="Cambria" panose="02040503050406030204" pitchFamily="18" charset="0"/>
              </a:rPr>
              <a:t> Collection</a:t>
            </a:r>
          </a:p>
          <a:p>
            <a:r>
              <a:rPr lang="en-US" sz="2000" dirty="0" smtClean="0">
                <a:latin typeface="Cambria" panose="02040503050406030204" pitchFamily="18" charset="0"/>
              </a:rPr>
              <a:t>Mid-1980s Scott Adams, Inc. goes bankrupt</a:t>
            </a:r>
          </a:p>
          <a:p>
            <a:r>
              <a:rPr lang="en-US" sz="2000" dirty="0">
                <a:latin typeface="Cambria" panose="02040503050406030204" pitchFamily="18" charset="0"/>
              </a:rPr>
              <a:t>Classic games </a:t>
            </a:r>
            <a:r>
              <a:rPr lang="en-US" sz="2000" dirty="0" smtClean="0">
                <a:latin typeface="Cambria" panose="02040503050406030204" pitchFamily="18" charset="0"/>
              </a:rPr>
              <a:t>currently available </a:t>
            </a:r>
            <a:r>
              <a:rPr lang="en-US" sz="2000" dirty="0">
                <a:latin typeface="Cambria" panose="02040503050406030204" pitchFamily="18" charset="0"/>
              </a:rPr>
              <a:t>as </a:t>
            </a:r>
            <a:r>
              <a:rPr lang="en-US" sz="2000" dirty="0" smtClean="0">
                <a:latin typeface="Cambria" panose="02040503050406030204" pitchFamily="18" charset="0"/>
              </a:rPr>
              <a:t>shareware </a:t>
            </a:r>
            <a:r>
              <a:rPr lang="en-US" sz="2000" dirty="0">
                <a:latin typeface="Cambria" panose="02040503050406030204" pitchFamily="18" charset="0"/>
              </a:rPr>
              <a:t>on Scott Adams personal website (</a:t>
            </a:r>
            <a:r>
              <a:rPr lang="en-US" sz="2000" dirty="0">
                <a:latin typeface="Cambria" panose="02040503050406030204" pitchFamily="18" charset="0"/>
                <a:hlinkClick r:id="rId3"/>
              </a:rPr>
              <a:t>http://www.msadams.com/downloads.htm</a:t>
            </a:r>
            <a:r>
              <a:rPr lang="en-US" sz="2000" dirty="0" smtClean="0">
                <a:latin typeface="Cambria" panose="02040503050406030204" pitchFamily="18" charset="0"/>
              </a:rPr>
              <a:t>)</a:t>
            </a:r>
          </a:p>
          <a:p>
            <a:r>
              <a:rPr lang="en-US" sz="2000" dirty="0" smtClean="0">
                <a:latin typeface="Cambria" panose="02040503050406030204" pitchFamily="18" charset="0"/>
              </a:rPr>
              <a:t>“Copyright unknown”</a:t>
            </a:r>
            <a:endParaRPr lang="en-US" sz="2000" dirty="0">
              <a:latin typeface="Cambria" panose="02040503050406030204" pitchFamily="18" charset="0"/>
            </a:endParaRPr>
          </a:p>
          <a:p>
            <a:pPr marL="0" indent="0">
              <a:buNone/>
            </a:pPr>
            <a:endParaRPr 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978" y="3200400"/>
            <a:ext cx="4724400" cy="3439922"/>
          </a:xfrm>
          <a:prstGeom prst="rect">
            <a:avLst/>
          </a:prstGeom>
          <a:ln>
            <a:solidFill>
              <a:schemeClr val="tx2"/>
            </a:solidFill>
          </a:ln>
        </p:spPr>
      </p:pic>
      <p:pic>
        <p:nvPicPr>
          <p:cNvPr id="4" name="Picture 3" descr="notthatscottadam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581400"/>
            <a:ext cx="2885858" cy="1473200"/>
          </a:xfrm>
          <a:prstGeom prst="rect">
            <a:avLst/>
          </a:prstGeom>
        </p:spPr>
      </p:pic>
      <p:cxnSp>
        <p:nvCxnSpPr>
          <p:cNvPr id="7" name="Straight Connector 6"/>
          <p:cNvCxnSpPr/>
          <p:nvPr/>
        </p:nvCxnSpPr>
        <p:spPr>
          <a:xfrm>
            <a:off x="381000" y="3657600"/>
            <a:ext cx="2590800" cy="12192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57200" y="3733800"/>
            <a:ext cx="2514600" cy="1219200"/>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 y="5029200"/>
            <a:ext cx="2743200" cy="369332"/>
          </a:xfrm>
          <a:prstGeom prst="rect">
            <a:avLst/>
          </a:prstGeom>
          <a:noFill/>
        </p:spPr>
        <p:txBody>
          <a:bodyPr wrap="square" rtlCol="0">
            <a:spAutoFit/>
          </a:bodyPr>
          <a:lstStyle/>
          <a:p>
            <a:r>
              <a:rPr lang="en-US" b="1" dirty="0" smtClean="0"/>
              <a:t>Not </a:t>
            </a:r>
            <a:r>
              <a:rPr lang="en-US" b="1" i="1" dirty="0" smtClean="0"/>
              <a:t>THAT</a:t>
            </a:r>
            <a:r>
              <a:rPr lang="en-US" b="1" dirty="0" smtClean="0"/>
              <a:t> Scott Adams</a:t>
            </a:r>
            <a:endParaRPr lang="en-US" b="1" dirty="0"/>
          </a:p>
        </p:txBody>
      </p:sp>
    </p:spTree>
    <p:extLst>
      <p:ext uri="{BB962C8B-B14F-4D97-AF65-F5344CB8AC3E}">
        <p14:creationId xmlns:p14="http://schemas.microsoft.com/office/powerpoint/2010/main" val="454310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pstricks_eb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 y="1143000"/>
            <a:ext cx="4261556" cy="2514600"/>
          </a:xfrm>
          <a:prstGeom prst="rect">
            <a:avLst/>
          </a:prstGeom>
        </p:spPr>
      </p:pic>
      <p:pic>
        <p:nvPicPr>
          <p:cNvPr id="9" name="Picture 8" descr="blizzard_librar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4" y="3352800"/>
            <a:ext cx="4889004" cy="3505200"/>
          </a:xfrm>
          <a:prstGeom prst="rect">
            <a:avLst/>
          </a:prstGeom>
        </p:spPr>
      </p:pic>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p:txBody>
      </p:sp>
      <p:pic>
        <p:nvPicPr>
          <p:cNvPr id="6" name="Picture 5" descr="gseis_ucl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1" y="0"/>
            <a:ext cx="4876800" cy="335279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3314" y="3352799"/>
            <a:ext cx="4430686" cy="3544549"/>
          </a:xfrm>
          <a:prstGeom prst="rect">
            <a:avLst/>
          </a:prstGeom>
        </p:spPr>
      </p:pic>
      <p:sp>
        <p:nvSpPr>
          <p:cNvPr id="12" name="Subtitle 2"/>
          <p:cNvSpPr txBox="1">
            <a:spLocks/>
          </p:cNvSpPr>
          <p:nvPr/>
        </p:nvSpPr>
        <p:spPr>
          <a:xfrm>
            <a:off x="0" y="0"/>
            <a:ext cx="9144000" cy="11430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Who I am</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97983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chemeClr val="bg1"/>
                </a:solidFill>
                <a:latin typeface="Cambria"/>
                <a:cs typeface="Cambria"/>
              </a:rPr>
              <a:t>Bonus Level</a:t>
            </a:r>
            <a:endParaRPr lang="en-US" dirty="0">
              <a:solidFill>
                <a:schemeClr val="bg1"/>
              </a:solidFill>
              <a:latin typeface="Cambria"/>
              <a:cs typeface="Cambria"/>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524000"/>
            <a:ext cx="3962400" cy="378452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2743200"/>
            <a:ext cx="5791200" cy="3662028"/>
          </a:xfrm>
          <a:prstGeom prst="rect">
            <a:avLst/>
          </a:prstGeom>
        </p:spPr>
      </p:pic>
    </p:spTree>
    <p:extLst>
      <p:ext uri="{BB962C8B-B14F-4D97-AF65-F5344CB8AC3E}">
        <p14:creationId xmlns:p14="http://schemas.microsoft.com/office/powerpoint/2010/main" val="903439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a:cs typeface="Cambria"/>
              </a:rPr>
              <a:t>Thank You!</a:t>
            </a:r>
            <a:endParaRPr lang="en-US" dirty="0">
              <a:latin typeface="Cambria"/>
              <a:cs typeface="Cambria"/>
            </a:endParaRPr>
          </a:p>
        </p:txBody>
      </p:sp>
      <p:sp>
        <p:nvSpPr>
          <p:cNvPr id="3" name="Content Placeholder 2"/>
          <p:cNvSpPr>
            <a:spLocks noGrp="1"/>
          </p:cNvSpPr>
          <p:nvPr>
            <p:ph idx="1"/>
          </p:nvPr>
        </p:nvSpPr>
        <p:spPr>
          <a:xfrm>
            <a:off x="4953000" y="4419600"/>
            <a:ext cx="4038600" cy="2239963"/>
          </a:xfrm>
          <a:solidFill>
            <a:schemeClr val="bg1"/>
          </a:solidFill>
        </p:spPr>
        <p:txBody>
          <a:bodyPr>
            <a:normAutofit fontScale="92500" lnSpcReduction="20000"/>
          </a:bodyPr>
          <a:lstStyle/>
          <a:p>
            <a:pPr marL="0" indent="0">
              <a:buNone/>
            </a:pPr>
            <a:endParaRPr lang="en-US" dirty="0" smtClean="0">
              <a:hlinkClick r:id="rId4"/>
            </a:endParaRPr>
          </a:p>
          <a:p>
            <a:pPr marL="0" indent="0" algn="ctr">
              <a:buNone/>
            </a:pPr>
            <a:r>
              <a:rPr lang="en-US" sz="2400" dirty="0" smtClean="0">
                <a:latin typeface="Cambria"/>
                <a:cs typeface="Cambria"/>
                <a:hlinkClick r:id="rId4"/>
              </a:rPr>
              <a:t>cthai2@stanford.edu</a:t>
            </a:r>
            <a:endParaRPr lang="en-US" sz="2400" dirty="0" smtClean="0">
              <a:latin typeface="Cambria"/>
              <a:cs typeface="Cambria"/>
            </a:endParaRPr>
          </a:p>
          <a:p>
            <a:pPr marL="0" indent="0" algn="ctr">
              <a:buNone/>
            </a:pPr>
            <a:r>
              <a:rPr lang="en-US" sz="2400" b="1" dirty="0" smtClean="0">
                <a:latin typeface="Cambria"/>
                <a:cs typeface="Cambria"/>
              </a:rPr>
              <a:t>@</a:t>
            </a:r>
            <a:r>
              <a:rPr lang="en-US" sz="2400" b="1" dirty="0" err="1" smtClean="0">
                <a:latin typeface="Cambria"/>
                <a:cs typeface="Cambria"/>
              </a:rPr>
              <a:t>cabrinety</a:t>
            </a:r>
            <a:endParaRPr lang="en-US" sz="2400" b="1" dirty="0" smtClean="0">
              <a:latin typeface="Cambria"/>
              <a:cs typeface="Cambria"/>
            </a:endParaRPr>
          </a:p>
          <a:p>
            <a:pPr marL="0" indent="0" algn="ctr">
              <a:buNone/>
            </a:pPr>
            <a:r>
              <a:rPr lang="en-US" sz="2400" b="1" dirty="0" err="1" smtClean="0">
                <a:latin typeface="Cambria"/>
                <a:cs typeface="Cambria"/>
              </a:rPr>
              <a:t>noshrinkwrap.tumblr</a:t>
            </a:r>
            <a:endParaRPr lang="en-US" sz="2400" b="1" dirty="0" smtClean="0">
              <a:latin typeface="Cambria"/>
              <a:cs typeface="Cambria"/>
            </a:endParaRPr>
          </a:p>
          <a:p>
            <a:pPr marL="0" indent="0" algn="ctr">
              <a:buNone/>
            </a:pPr>
            <a:r>
              <a:rPr lang="en-US" sz="2400" dirty="0" smtClean="0">
                <a:latin typeface="Cambria"/>
                <a:cs typeface="Cambria"/>
              </a:rPr>
              <a:t>How They </a:t>
            </a:r>
            <a:r>
              <a:rPr lang="en-US" sz="2400" dirty="0">
                <a:latin typeface="Cambria"/>
                <a:cs typeface="Cambria"/>
              </a:rPr>
              <a:t>Got Game: </a:t>
            </a:r>
            <a:r>
              <a:rPr lang="en-US" sz="2400" dirty="0" smtClean="0">
                <a:latin typeface="Cambria"/>
                <a:cs typeface="Cambria"/>
                <a:hlinkClick r:id="rId5"/>
              </a:rPr>
              <a:t>http</a:t>
            </a:r>
            <a:r>
              <a:rPr lang="en-US" sz="2400" dirty="0">
                <a:latin typeface="Cambria"/>
                <a:cs typeface="Cambria"/>
                <a:hlinkClick r:id="rId5"/>
              </a:rPr>
              <a:t>://stanford.io/</a:t>
            </a:r>
            <a:r>
              <a:rPr lang="en-US" sz="2400" dirty="0" smtClean="0">
                <a:latin typeface="Cambria"/>
                <a:cs typeface="Cambria"/>
                <a:hlinkClick r:id="rId5"/>
              </a:rPr>
              <a:t>1kigJZJ</a:t>
            </a:r>
            <a:endParaRPr lang="en-US" sz="2400" dirty="0" smtClean="0">
              <a:latin typeface="Cambria"/>
              <a:cs typeface="Cambria"/>
            </a:endParaRPr>
          </a:p>
          <a:p>
            <a:pPr marL="0" indent="0" algn="r">
              <a:buNone/>
            </a:pPr>
            <a:endParaRPr lang="en-US" sz="2400" dirty="0">
              <a:latin typeface="Cambria"/>
              <a:cs typeface="Cambria"/>
            </a:endParaRPr>
          </a:p>
        </p:txBody>
      </p:sp>
      <p:sp>
        <p:nvSpPr>
          <p:cNvPr id="4" name="Subtitle 2"/>
          <p:cNvSpPr txBox="1">
            <a:spLocks/>
          </p:cNvSpPr>
          <p:nvPr/>
        </p:nvSpPr>
        <p:spPr>
          <a:xfrm>
            <a:off x="609600" y="427038"/>
            <a:ext cx="8229600" cy="1143000"/>
          </a:xfrm>
          <a:prstGeom prst="rect">
            <a:avLst/>
          </a:prstGeom>
          <a:solidFill>
            <a:schemeClr val="accent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Thank You!</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3717143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609600" y="427038"/>
            <a:ext cx="8229600" cy="1143000"/>
          </a:xfrm>
          <a:prstGeom prst="rect">
            <a:avLst/>
          </a:prstGeom>
          <a:solidFill>
            <a:schemeClr val="accent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Questions?</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10102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solidFill>
                  <a:schemeClr val="bg1"/>
                </a:solidFill>
                <a:latin typeface="Cambria" panose="02040503050406030204" pitchFamily="18" charset="0"/>
              </a:rPr>
              <a:t>Links</a:t>
            </a:r>
            <a:endParaRPr lang="en-US" dirty="0">
              <a:solidFill>
                <a:schemeClr val="bg1"/>
              </a:solidFill>
              <a:latin typeface="Cambria" panose="02040503050406030204" pitchFamily="18" charset="0"/>
            </a:endParaRPr>
          </a:p>
        </p:txBody>
      </p:sp>
      <p:sp>
        <p:nvSpPr>
          <p:cNvPr id="3" name="Content Placeholder 2"/>
          <p:cNvSpPr>
            <a:spLocks noGrp="1"/>
          </p:cNvSpPr>
          <p:nvPr>
            <p:ph idx="1"/>
          </p:nvPr>
        </p:nvSpPr>
        <p:spPr/>
        <p:txBody>
          <a:bodyPr>
            <a:normAutofit fontScale="70000" lnSpcReduction="20000"/>
          </a:bodyPr>
          <a:lstStyle/>
          <a:p>
            <a:r>
              <a:rPr lang="en-US" sz="2400" dirty="0">
                <a:hlinkClick r:id="rId2"/>
              </a:rPr>
              <a:t>http://www.nist.gov</a:t>
            </a:r>
            <a:r>
              <a:rPr lang="en-US" sz="2400" dirty="0" smtClean="0">
                <a:hlinkClick r:id="rId2"/>
              </a:rPr>
              <a:t>/</a:t>
            </a:r>
          </a:p>
          <a:p>
            <a:r>
              <a:rPr lang="en-US" sz="2400" dirty="0" smtClean="0">
                <a:hlinkClick r:id="rId2"/>
              </a:rPr>
              <a:t>http</a:t>
            </a:r>
            <a:r>
              <a:rPr lang="en-US" sz="2400" dirty="0">
                <a:hlinkClick r:id="rId2"/>
              </a:rPr>
              <a:t>://gamer.ischool.uw.edu/official_release</a:t>
            </a:r>
            <a:r>
              <a:rPr lang="en-US" sz="2400" dirty="0" smtClean="0">
                <a:hlinkClick r:id="rId2"/>
              </a:rPr>
              <a:t>/</a:t>
            </a:r>
            <a:endParaRPr lang="en-US" sz="2400" dirty="0" smtClean="0"/>
          </a:p>
          <a:p>
            <a:r>
              <a:rPr lang="en-US" sz="2400" dirty="0">
                <a:hlinkClick r:id="rId3"/>
              </a:rPr>
              <a:t>http://</a:t>
            </a:r>
            <a:r>
              <a:rPr lang="en-US" sz="2400" dirty="0" smtClean="0">
                <a:hlinkClick r:id="rId3"/>
              </a:rPr>
              <a:t>www.imls.gov/news/2013_ols_grant_announcement.aspx#CA</a:t>
            </a:r>
            <a:endParaRPr lang="en-US" sz="2400" dirty="0" smtClean="0"/>
          </a:p>
          <a:p>
            <a:r>
              <a:rPr lang="en-US" sz="2400" dirty="0">
                <a:hlinkClick r:id="rId4"/>
              </a:rPr>
              <a:t>http://www.entmerch.org</a:t>
            </a:r>
            <a:r>
              <a:rPr lang="en-US" sz="2400" dirty="0" smtClean="0">
                <a:hlinkClick r:id="rId4"/>
              </a:rPr>
              <a:t>/</a:t>
            </a:r>
            <a:endParaRPr lang="en-US" sz="2400" dirty="0" smtClean="0"/>
          </a:p>
          <a:p>
            <a:r>
              <a:rPr lang="en-US" sz="2400" dirty="0">
                <a:hlinkClick r:id="rId5"/>
              </a:rPr>
              <a:t>http://</a:t>
            </a:r>
            <a:r>
              <a:rPr lang="en-US" sz="2400" dirty="0" smtClean="0">
                <a:hlinkClick r:id="rId5"/>
              </a:rPr>
              <a:t>id.loc.gov/authorities/subjects.html</a:t>
            </a:r>
            <a:endParaRPr lang="en-US" sz="2400" dirty="0" smtClean="0"/>
          </a:p>
          <a:p>
            <a:r>
              <a:rPr lang="en-US" sz="2400" dirty="0">
                <a:hlinkClick r:id="rId6"/>
              </a:rPr>
              <a:t>http://www.mobygames.com</a:t>
            </a:r>
            <a:r>
              <a:rPr lang="en-US" sz="2400" dirty="0" smtClean="0">
                <a:hlinkClick r:id="rId6"/>
              </a:rPr>
              <a:t>/</a:t>
            </a:r>
            <a:endParaRPr lang="en-US" sz="2400" dirty="0" smtClean="0"/>
          </a:p>
          <a:p>
            <a:r>
              <a:rPr lang="en-US" sz="2400" dirty="0">
                <a:hlinkClick r:id="rId7"/>
              </a:rPr>
              <a:t>http://www.msadams.com</a:t>
            </a:r>
            <a:r>
              <a:rPr lang="en-US" sz="2400" dirty="0" smtClean="0">
                <a:hlinkClick r:id="rId7"/>
              </a:rPr>
              <a:t>/</a:t>
            </a:r>
            <a:endParaRPr lang="en-US" sz="2400" dirty="0" smtClean="0"/>
          </a:p>
          <a:p>
            <a:r>
              <a:rPr lang="en-US" sz="2400" dirty="0">
                <a:hlinkClick r:id="rId8"/>
              </a:rPr>
              <a:t>https://www.atariage.com</a:t>
            </a:r>
            <a:r>
              <a:rPr lang="en-US" sz="2400" dirty="0" smtClean="0">
                <a:hlinkClick r:id="rId8"/>
              </a:rPr>
              <a:t>/</a:t>
            </a:r>
            <a:endParaRPr lang="en-US" sz="2400" dirty="0" smtClean="0"/>
          </a:p>
          <a:p>
            <a:r>
              <a:rPr lang="en-US" sz="2400" dirty="0">
                <a:hlinkClick r:id="rId9"/>
              </a:rPr>
              <a:t>http://coolrom.com</a:t>
            </a:r>
            <a:r>
              <a:rPr lang="en-US" sz="2400" dirty="0" smtClean="0">
                <a:hlinkClick r:id="rId9"/>
              </a:rPr>
              <a:t>/</a:t>
            </a:r>
            <a:endParaRPr lang="en-US" sz="2400" dirty="0" smtClean="0"/>
          </a:p>
          <a:p>
            <a:r>
              <a:rPr lang="en-US" sz="2400" dirty="0">
                <a:hlinkClick r:id="rId10"/>
              </a:rPr>
              <a:t>http://www.retrode.org</a:t>
            </a:r>
            <a:r>
              <a:rPr lang="en-US" sz="2400" dirty="0" smtClean="0">
                <a:hlinkClick r:id="rId10"/>
              </a:rPr>
              <a:t>/</a:t>
            </a:r>
            <a:endParaRPr lang="en-US" sz="2400" dirty="0" smtClean="0"/>
          </a:p>
          <a:p>
            <a:r>
              <a:rPr lang="en-US" sz="2400" dirty="0">
                <a:hlinkClick r:id="rId11"/>
              </a:rPr>
              <a:t>http://www.stanford.edu/group/htgg/cgi-bin/drupal/?</a:t>
            </a:r>
            <a:r>
              <a:rPr lang="en-US" sz="2400" dirty="0" smtClean="0">
                <a:hlinkClick r:id="rId11"/>
              </a:rPr>
              <a:t>q=node/1179</a:t>
            </a:r>
            <a:endParaRPr lang="en-US" sz="2400" dirty="0" smtClean="0"/>
          </a:p>
          <a:p>
            <a:r>
              <a:rPr lang="en-US" sz="2400" dirty="0">
                <a:hlinkClick r:id="rId12"/>
              </a:rPr>
              <a:t>http://</a:t>
            </a:r>
            <a:r>
              <a:rPr lang="en-US" sz="2400" dirty="0" smtClean="0">
                <a:hlinkClick r:id="rId12"/>
              </a:rPr>
              <a:t>www.fiercegovernmentit.com/story/nist-commerce-department-mostly-close-under-government-shutdown/2013-09-30</a:t>
            </a:r>
            <a:endParaRPr lang="en-US" sz="2400" dirty="0" smtClean="0"/>
          </a:p>
          <a:p>
            <a:r>
              <a:rPr lang="en-US" sz="2400" dirty="0">
                <a:hlinkClick r:id="rId13"/>
              </a:rPr>
              <a:t>http://</a:t>
            </a:r>
            <a:r>
              <a:rPr lang="en-US" sz="2400" dirty="0" smtClean="0">
                <a:hlinkClick r:id="rId13"/>
              </a:rPr>
              <a:t>bit.ly/1hL3OPS</a:t>
            </a:r>
            <a:endParaRPr lang="en-US" sz="2400" dirty="0" smtClean="0"/>
          </a:p>
          <a:p>
            <a:r>
              <a:rPr lang="en-US" sz="2600" dirty="0">
                <a:hlinkClick r:id="rId14"/>
              </a:rPr>
              <a:t>http://arstechnica.com/gaming/2013/01/todays-atari-bankruptcy-latest-in-a-long-history-of-corporate-deaths</a:t>
            </a:r>
            <a:r>
              <a:rPr lang="en-US" sz="2600" dirty="0" smtClean="0">
                <a:hlinkClick r:id="rId14"/>
              </a:rPr>
              <a:t>/</a:t>
            </a:r>
            <a:endParaRPr lang="en-US" sz="2600" dirty="0" smtClean="0"/>
          </a:p>
          <a:p>
            <a:r>
              <a:rPr lang="en-US" sz="2600" dirty="0">
                <a:hlinkClick r:id="rId15"/>
              </a:rPr>
              <a:t>http://us.blizzard.com/en-us</a:t>
            </a:r>
            <a:r>
              <a:rPr lang="en-US" sz="2600" dirty="0" smtClean="0">
                <a:hlinkClick r:id="rId15"/>
              </a:rPr>
              <a:t>/</a:t>
            </a:r>
            <a:endParaRPr lang="en-US" sz="2600" dirty="0" smtClean="0"/>
          </a:p>
          <a:p>
            <a:endParaRPr lang="en-US" sz="2600" dirty="0" smtClean="0"/>
          </a:p>
          <a:p>
            <a:endParaRPr lang="en-US" dirty="0"/>
          </a:p>
        </p:txBody>
      </p:sp>
    </p:spTree>
    <p:extLst>
      <p:ext uri="{BB962C8B-B14F-4D97-AF65-F5344CB8AC3E}">
        <p14:creationId xmlns:p14="http://schemas.microsoft.com/office/powerpoint/2010/main" val="3252865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828800"/>
          </a:xfrm>
        </p:spPr>
        <p:txBody>
          <a:bodyPr>
            <a:normAutofit fontScale="92500" lnSpcReduction="20000"/>
          </a:bodyPr>
          <a:lstStyle/>
          <a:p>
            <a:r>
              <a:rPr lang="en-US" sz="2400" dirty="0" smtClean="0">
                <a:latin typeface="Cambria"/>
                <a:cs typeface="Cambria"/>
              </a:rPr>
              <a:t>12,000-15,000 software packages</a:t>
            </a:r>
          </a:p>
          <a:p>
            <a:r>
              <a:rPr lang="en-US" sz="2400" dirty="0" smtClean="0">
                <a:latin typeface="Cambria"/>
                <a:cs typeface="Cambria"/>
              </a:rPr>
              <a:t>27 operating systems</a:t>
            </a:r>
          </a:p>
          <a:p>
            <a:r>
              <a:rPr lang="en-US" sz="2400" dirty="0" smtClean="0">
                <a:latin typeface="Cambria"/>
                <a:cs typeface="Cambria"/>
              </a:rPr>
              <a:t>400 pieces computer hardware</a:t>
            </a:r>
          </a:p>
          <a:p>
            <a:r>
              <a:rPr lang="en-US" sz="2400" dirty="0" smtClean="0">
                <a:latin typeface="Cambria"/>
                <a:cs typeface="Cambria"/>
              </a:rPr>
              <a:t>200 pieces computer-related </a:t>
            </a:r>
            <a:r>
              <a:rPr lang="en-US" sz="2400" dirty="0" err="1" smtClean="0">
                <a:latin typeface="Cambria"/>
                <a:cs typeface="Cambria"/>
              </a:rPr>
              <a:t>realia</a:t>
            </a:r>
            <a:endParaRPr lang="en-US" sz="2400" dirty="0">
              <a:latin typeface="Cambria"/>
              <a:cs typeface="Cambria"/>
            </a:endParaRPr>
          </a:p>
          <a:p>
            <a:r>
              <a:rPr lang="en-US" sz="2400" dirty="0" smtClean="0">
                <a:latin typeface="Cambria"/>
                <a:cs typeface="Cambria"/>
              </a:rPr>
              <a:t>Documents, ephemera, periodicals</a:t>
            </a:r>
          </a:p>
          <a:p>
            <a:endParaRPr lang="en-US" sz="2400" dirty="0">
              <a:latin typeface="Cambria"/>
              <a:cs typeface="Cambria"/>
            </a:endParaRPr>
          </a:p>
        </p:txBody>
      </p:sp>
      <p:pic>
        <p:nvPicPr>
          <p:cNvPr id="6" name="Picture 5" descr="IKnowItsHe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967" y="1828800"/>
            <a:ext cx="3501442" cy="4267200"/>
          </a:xfrm>
          <a:prstGeom prst="rect">
            <a:avLst/>
          </a:prstGeom>
          <a:ln>
            <a:solidFill>
              <a:schemeClr val="tx2"/>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505200"/>
            <a:ext cx="4610100" cy="3073400"/>
          </a:xfrm>
          <a:prstGeom prst="rect">
            <a:avLst/>
          </a:prstGeom>
          <a:ln>
            <a:solidFill>
              <a:schemeClr val="tx2"/>
            </a:solidFill>
          </a:ln>
        </p:spPr>
      </p:pic>
      <p:sp>
        <p:nvSpPr>
          <p:cNvPr id="8" name="Subtitle 2"/>
          <p:cNvSpPr txBox="1">
            <a:spLocks/>
          </p:cNvSpPr>
          <p:nvPr/>
        </p:nvSpPr>
        <p:spPr>
          <a:xfrm>
            <a:off x="609600" y="427038"/>
            <a:ext cx="8229600" cy="11430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solidFill>
                  <a:schemeClr val="bg1"/>
                </a:solidFill>
                <a:latin typeface="Cambria" panose="02040503050406030204" pitchFamily="18" charset="0"/>
              </a:rPr>
              <a:t>Cabrinety</a:t>
            </a:r>
            <a:r>
              <a:rPr lang="en-US" dirty="0" smtClean="0">
                <a:solidFill>
                  <a:schemeClr val="bg1"/>
                </a:solidFill>
                <a:latin typeface="Cambria" panose="02040503050406030204" pitchFamily="18" charset="0"/>
              </a:rPr>
              <a:t> Collection</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60340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1219200" y="80346"/>
            <a:ext cx="7010400" cy="715962"/>
          </a:xfrm>
          <a:prstGeom prst="rect">
            <a:avLst/>
          </a:prstGeom>
          <a:solidFill>
            <a:schemeClr val="tx2"/>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Cambria" panose="02040503050406030204" pitchFamily="18" charset="0"/>
              </a:rPr>
              <a:t>Stephen M. </a:t>
            </a:r>
            <a:r>
              <a:rPr lang="en-US" dirty="0" err="1" smtClean="0">
                <a:solidFill>
                  <a:schemeClr val="bg1"/>
                </a:solidFill>
                <a:latin typeface="Cambria" panose="02040503050406030204" pitchFamily="18" charset="0"/>
              </a:rPr>
              <a:t>Cabrinety</a:t>
            </a:r>
            <a:endParaRPr lang="en-US" dirty="0">
              <a:solidFill>
                <a:schemeClr val="bg1"/>
              </a:solidFill>
              <a:latin typeface="Cambria" panose="02040503050406030204" pitchFamily="18" charset="0"/>
            </a:endParaRPr>
          </a:p>
        </p:txBody>
      </p:sp>
    </p:spTree>
    <p:extLst>
      <p:ext uri="{BB962C8B-B14F-4D97-AF65-F5344CB8AC3E}">
        <p14:creationId xmlns:p14="http://schemas.microsoft.com/office/powerpoint/2010/main" val="2455029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NSRL Grant</a:t>
            </a:r>
            <a:endParaRPr lang="en-US" dirty="0"/>
          </a:p>
        </p:txBody>
      </p:sp>
      <p:sp>
        <p:nvSpPr>
          <p:cNvPr id="3" name="Content Placeholder 2"/>
          <p:cNvSpPr>
            <a:spLocks noGrp="1"/>
          </p:cNvSpPr>
          <p:nvPr>
            <p:ph idx="1"/>
          </p:nvPr>
        </p:nvSpPr>
        <p:spPr>
          <a:xfrm>
            <a:off x="609600" y="1600200"/>
            <a:ext cx="8229600" cy="4525963"/>
          </a:xfrm>
        </p:spPr>
        <p:txBody>
          <a:bodyPr/>
          <a:lstStyle/>
          <a:p>
            <a:r>
              <a:rPr lang="en-US" sz="2400" dirty="0" smtClean="0">
                <a:latin typeface="Cambria" panose="02040503050406030204" pitchFamily="18" charset="0"/>
              </a:rPr>
              <a:t>What is the grant?</a:t>
            </a:r>
          </a:p>
          <a:p>
            <a:pPr lvl="1"/>
            <a:r>
              <a:rPr lang="en-US" sz="2400" dirty="0" smtClean="0">
                <a:latin typeface="Cambria" panose="02040503050406030204" pitchFamily="18" charset="0"/>
              </a:rPr>
              <a:t>NSRL (National Software Reference Library)</a:t>
            </a:r>
          </a:p>
          <a:p>
            <a:r>
              <a:rPr lang="en-US" sz="2400" dirty="0" smtClean="0">
                <a:latin typeface="Cambria" panose="02040503050406030204" pitchFamily="18" charset="0"/>
              </a:rPr>
              <a:t>Who are the collaborators and what are their roles?</a:t>
            </a:r>
          </a:p>
          <a:p>
            <a:pPr lvl="1"/>
            <a:r>
              <a:rPr lang="en-US" sz="2400" dirty="0" smtClean="0">
                <a:latin typeface="Cambria" panose="02040503050406030204" pitchFamily="18" charset="0"/>
              </a:rPr>
              <a:t>Stanford University Libraries</a:t>
            </a:r>
            <a:endParaRPr lang="en-US" sz="2400" dirty="0">
              <a:latin typeface="Cambria" panose="02040503050406030204" pitchFamily="18" charset="0"/>
            </a:endParaRPr>
          </a:p>
          <a:p>
            <a:pPr lvl="2"/>
            <a:r>
              <a:rPr lang="en-US" dirty="0" smtClean="0">
                <a:latin typeface="Cambria" panose="02040503050406030204" pitchFamily="18" charset="0"/>
              </a:rPr>
              <a:t>Curator of History of Science and Technology; Film and Media Collections</a:t>
            </a:r>
          </a:p>
          <a:p>
            <a:pPr lvl="2"/>
            <a:r>
              <a:rPr lang="en-US" dirty="0">
                <a:latin typeface="Cambria" panose="02040503050406030204" pitchFamily="18" charset="0"/>
              </a:rPr>
              <a:t>Special Collections, Manuscripts </a:t>
            </a:r>
            <a:r>
              <a:rPr lang="en-US" dirty="0" smtClean="0">
                <a:latin typeface="Cambria" panose="02040503050406030204" pitchFamily="18" charset="0"/>
              </a:rPr>
              <a:t>Division</a:t>
            </a:r>
          </a:p>
          <a:p>
            <a:pPr lvl="2"/>
            <a:r>
              <a:rPr lang="en-US" dirty="0" smtClean="0">
                <a:latin typeface="Cambria" panose="02040503050406030204" pitchFamily="18" charset="0"/>
              </a:rPr>
              <a:t>Digital Library Systems &amp; Services</a:t>
            </a:r>
          </a:p>
          <a:p>
            <a:pPr lvl="1"/>
            <a:r>
              <a:rPr lang="en-US" sz="2400" dirty="0" smtClean="0">
                <a:latin typeface="Cambria" panose="02040503050406030204" pitchFamily="18" charset="0"/>
              </a:rPr>
              <a:t>NIST (National Institute of Standards and Technology)</a:t>
            </a:r>
          </a:p>
        </p:txBody>
      </p:sp>
      <p:sp>
        <p:nvSpPr>
          <p:cNvPr id="4" name="Subtitle 2"/>
          <p:cNvSpPr txBox="1">
            <a:spLocks/>
          </p:cNvSpPr>
          <p:nvPr/>
        </p:nvSpPr>
        <p:spPr>
          <a:xfrm>
            <a:off x="609600" y="427038"/>
            <a:ext cx="8229600" cy="1143000"/>
          </a:xfrm>
          <a:prstGeom prst="rect">
            <a:avLst/>
          </a:prstGeom>
          <a:solidFill>
            <a:srgbClr val="1F497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err="1" smtClean="0">
                <a:solidFill>
                  <a:schemeClr val="bg1"/>
                </a:solidFill>
                <a:latin typeface="Cambria" panose="02040503050406030204" pitchFamily="18" charset="0"/>
              </a:rPr>
              <a:t>Cabrinety</a:t>
            </a:r>
            <a:r>
              <a:rPr lang="en-US" sz="4000" dirty="0" smtClean="0">
                <a:solidFill>
                  <a:schemeClr val="bg1"/>
                </a:solidFill>
                <a:latin typeface="Cambria" panose="02040503050406030204" pitchFamily="18" charset="0"/>
              </a:rPr>
              <a:t>-NIST Project</a:t>
            </a:r>
            <a:endParaRPr lang="en-US" sz="4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30016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09600" y="427038"/>
            <a:ext cx="8229600" cy="1143000"/>
          </a:xfrm>
          <a:prstGeom prst="rect">
            <a:avLst/>
          </a:prstGeom>
          <a:solidFill>
            <a:srgbClr val="1F497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Cambria" panose="02040503050406030204" pitchFamily="18" charset="0"/>
              </a:rPr>
              <a:t>National Software Reference Library</a:t>
            </a:r>
            <a:endParaRPr lang="en-US" sz="4000" dirty="0">
              <a:solidFill>
                <a:schemeClr val="bg1"/>
              </a:solidFill>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45" y="1752600"/>
            <a:ext cx="7980601" cy="5016597"/>
          </a:xfrm>
          <a:prstGeom prst="rect">
            <a:avLst/>
          </a:prstGeom>
          <a:ln>
            <a:solidFill>
              <a:schemeClr val="tx2"/>
            </a:solidFill>
          </a:ln>
        </p:spPr>
      </p:pic>
    </p:spTree>
    <p:extLst>
      <p:ext uri="{BB962C8B-B14F-4D97-AF65-F5344CB8AC3E}">
        <p14:creationId xmlns:p14="http://schemas.microsoft.com/office/powerpoint/2010/main" val="9764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p:spPr>
        <p:txBody>
          <a:bodyPr>
            <a:noAutofit/>
          </a:bodyPr>
          <a:lstStyle/>
          <a:p>
            <a:r>
              <a:rPr lang="en-US" sz="3600" dirty="0" smtClean="0">
                <a:solidFill>
                  <a:srgbClr val="FFFFFF"/>
                </a:solidFill>
                <a:latin typeface="Cambria"/>
                <a:cs typeface="Cambria"/>
              </a:rPr>
              <a:t>Special Collections, Manuscripts Division</a:t>
            </a:r>
            <a:endParaRPr lang="en-US" sz="3600" dirty="0">
              <a:solidFill>
                <a:srgbClr val="FFFFFF"/>
              </a:solidFill>
              <a:latin typeface="Cambria"/>
              <a:cs typeface="Cambria"/>
            </a:endParaRPr>
          </a:p>
        </p:txBody>
      </p:sp>
      <p:sp>
        <p:nvSpPr>
          <p:cNvPr id="5" name="Content Placeholder 4"/>
          <p:cNvSpPr>
            <a:spLocks noGrp="1"/>
          </p:cNvSpPr>
          <p:nvPr>
            <p:ph idx="1"/>
          </p:nvPr>
        </p:nvSpPr>
        <p:spPr>
          <a:xfrm>
            <a:off x="457200" y="1600201"/>
            <a:ext cx="8229600" cy="1676399"/>
          </a:xfrm>
        </p:spPr>
        <p:txBody>
          <a:bodyPr>
            <a:normAutofit fontScale="92500" lnSpcReduction="10000"/>
          </a:bodyPr>
          <a:lstStyle/>
          <a:p>
            <a:r>
              <a:rPr lang="en-US" sz="2000" dirty="0" smtClean="0">
                <a:latin typeface="Cambria"/>
                <a:cs typeface="Cambria"/>
              </a:rPr>
              <a:t>Manage </a:t>
            </a:r>
            <a:r>
              <a:rPr lang="en-US" sz="2000" dirty="0" err="1" smtClean="0">
                <a:latin typeface="Cambria"/>
                <a:cs typeface="Cambria"/>
              </a:rPr>
              <a:t>Cabrinety</a:t>
            </a:r>
            <a:r>
              <a:rPr lang="en-US" sz="2000" dirty="0" smtClean="0">
                <a:latin typeface="Cambria"/>
                <a:cs typeface="Cambria"/>
              </a:rPr>
              <a:t> box movements</a:t>
            </a:r>
            <a:endParaRPr lang="en-US" sz="2000" dirty="0">
              <a:latin typeface="Cambria"/>
              <a:cs typeface="Cambria"/>
            </a:endParaRPr>
          </a:p>
          <a:p>
            <a:r>
              <a:rPr lang="en-US" sz="2000" dirty="0" smtClean="0">
                <a:latin typeface="Cambria"/>
                <a:cs typeface="Cambria"/>
              </a:rPr>
              <a:t>Physical re-processing of </a:t>
            </a:r>
            <a:r>
              <a:rPr lang="en-US" sz="2000" dirty="0" err="1" smtClean="0">
                <a:latin typeface="Cambria"/>
                <a:cs typeface="Cambria"/>
              </a:rPr>
              <a:t>Cabrinety</a:t>
            </a:r>
            <a:r>
              <a:rPr lang="en-US" sz="2000" dirty="0" smtClean="0">
                <a:latin typeface="Cambria"/>
                <a:cs typeface="Cambria"/>
              </a:rPr>
              <a:t> collection</a:t>
            </a:r>
          </a:p>
          <a:p>
            <a:r>
              <a:rPr lang="en-US" sz="2000" dirty="0" err="1" smtClean="0">
                <a:latin typeface="Cambria"/>
                <a:cs typeface="Cambria"/>
              </a:rPr>
              <a:t>Cabrinety</a:t>
            </a:r>
            <a:r>
              <a:rPr lang="en-US" sz="2000" dirty="0" smtClean="0">
                <a:latin typeface="Cambria"/>
                <a:cs typeface="Cambria"/>
              </a:rPr>
              <a:t> item-level registration in Stanford Digital Repository</a:t>
            </a:r>
          </a:p>
          <a:p>
            <a:r>
              <a:rPr lang="en-US" sz="2000" dirty="0" smtClean="0">
                <a:latin typeface="Cambria"/>
                <a:cs typeface="Cambria"/>
              </a:rPr>
              <a:t>Metadata entry and configuration in NSRL </a:t>
            </a:r>
            <a:r>
              <a:rPr lang="en-US" sz="2000" dirty="0" err="1" smtClean="0">
                <a:latin typeface="Cambria"/>
                <a:cs typeface="Cambria"/>
              </a:rPr>
              <a:t>Cabrinety</a:t>
            </a:r>
            <a:r>
              <a:rPr lang="en-US" sz="2000" dirty="0" smtClean="0">
                <a:latin typeface="Cambria"/>
                <a:cs typeface="Cambria"/>
              </a:rPr>
              <a:t> database</a:t>
            </a:r>
          </a:p>
          <a:p>
            <a:r>
              <a:rPr lang="en-US" sz="2000" dirty="0" smtClean="0">
                <a:latin typeface="Cambria"/>
                <a:cs typeface="Cambria"/>
              </a:rPr>
              <a:t>Quality control on physical and digital items in collection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276600"/>
            <a:ext cx="5033433" cy="3355622"/>
          </a:xfrm>
          <a:prstGeom prst="rect">
            <a:avLst/>
          </a:prstGeom>
          <a:ln>
            <a:solidFill>
              <a:schemeClr val="tx2"/>
            </a:solidFill>
          </a:ln>
        </p:spPr>
      </p:pic>
    </p:spTree>
    <p:extLst>
      <p:ext uri="{BB962C8B-B14F-4D97-AF65-F5344CB8AC3E}">
        <p14:creationId xmlns:p14="http://schemas.microsoft.com/office/powerpoint/2010/main" val="2830681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p:spPr>
        <p:txBody>
          <a:bodyPr>
            <a:noAutofit/>
          </a:bodyPr>
          <a:lstStyle/>
          <a:p>
            <a:pPr lvl="2" algn="ctr"/>
            <a:r>
              <a:rPr lang="en-US" sz="3600" dirty="0" smtClean="0">
                <a:solidFill>
                  <a:srgbClr val="FFFFFF"/>
                </a:solidFill>
                <a:latin typeface="Cambria" panose="02040503050406030204" pitchFamily="18" charset="0"/>
              </a:rPr>
              <a:t>Digital Library Systems &amp; Services</a:t>
            </a:r>
          </a:p>
        </p:txBody>
      </p:sp>
      <p:pic>
        <p:nvPicPr>
          <p:cNvPr id="5" name="Picture 4" descr="argo_interfac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657600"/>
            <a:ext cx="4953000" cy="3117484"/>
          </a:xfrm>
          <a:prstGeom prst="rect">
            <a:avLst/>
          </a:prstGeom>
          <a:ln>
            <a:solidFill>
              <a:schemeClr val="tx2"/>
            </a:solidFill>
          </a:ln>
        </p:spPr>
      </p:pic>
      <p:sp>
        <p:nvSpPr>
          <p:cNvPr id="6" name="TextBox 5"/>
          <p:cNvSpPr txBox="1"/>
          <p:nvPr/>
        </p:nvSpPr>
        <p:spPr>
          <a:xfrm>
            <a:off x="533400" y="1676401"/>
            <a:ext cx="8153400"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mbria" panose="02040503050406030204" pitchFamily="18" charset="0"/>
              </a:rPr>
              <a:t>Manages Argo – Administrative interface to the Stanford Digital Repository</a:t>
            </a:r>
          </a:p>
          <a:p>
            <a:pPr marL="742950" lvl="1" indent="-285750">
              <a:buFont typeface="Arial" panose="020B0604020202020204" pitchFamily="34" charset="0"/>
              <a:buChar char="•"/>
            </a:pPr>
            <a:r>
              <a:rPr lang="en-US" sz="2000" dirty="0" smtClean="0">
                <a:latin typeface="Cambria" panose="02040503050406030204" pitchFamily="18" charset="0"/>
              </a:rPr>
              <a:t>Register items with source id, druid, and title</a:t>
            </a:r>
          </a:p>
          <a:p>
            <a:pPr marL="742950" lvl="1" indent="-285750">
              <a:buFont typeface="Arial" panose="020B0604020202020204" pitchFamily="34" charset="0"/>
              <a:buChar char="•"/>
            </a:pPr>
            <a:r>
              <a:rPr lang="en-US" sz="2000" dirty="0" smtClean="0">
                <a:latin typeface="Cambria" panose="02040503050406030204" pitchFamily="18" charset="0"/>
              </a:rPr>
              <a:t>Create tracking sheets</a:t>
            </a:r>
          </a:p>
          <a:p>
            <a:pPr marL="742950" lvl="1" indent="-285750">
              <a:buFont typeface="Arial" panose="020B0604020202020204" pitchFamily="34" charset="0"/>
              <a:buChar char="•"/>
            </a:pPr>
            <a:r>
              <a:rPr lang="en-US" sz="2000" dirty="0" smtClean="0">
                <a:latin typeface="Cambria" panose="02040503050406030204" pitchFamily="18" charset="0"/>
              </a:rPr>
              <a:t>Control accessioning workflow</a:t>
            </a:r>
          </a:p>
          <a:p>
            <a:pPr marL="742950" lvl="1" indent="-285750">
              <a:buFont typeface="Arial" panose="020B0604020202020204" pitchFamily="34" charset="0"/>
              <a:buChar char="•"/>
            </a:pPr>
            <a:r>
              <a:rPr lang="en-US" sz="2000" dirty="0" smtClean="0">
                <a:latin typeface="Cambria" panose="02040503050406030204" pitchFamily="18" charset="0"/>
              </a:rPr>
              <a:t>Provide access to online digital objects through PURLs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4076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4164</TotalTime>
  <Words>3734</Words>
  <Application>Microsoft Office PowerPoint</Application>
  <PresentationFormat>On-screen Show (4:3)</PresentationFormat>
  <Paragraphs>223</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What the Hell is It and What Do I Do with It:  Cataloging Challenging Collections</vt:lpstr>
      <vt:lpstr>Introduction</vt:lpstr>
      <vt:lpstr>PowerPoint Presentation</vt:lpstr>
      <vt:lpstr>PowerPoint Presentation</vt:lpstr>
      <vt:lpstr>PowerPoint Presentation</vt:lpstr>
      <vt:lpstr>NSRL Grant</vt:lpstr>
      <vt:lpstr>PowerPoint Presentation</vt:lpstr>
      <vt:lpstr>Special Collections, Manuscripts Division</vt:lpstr>
      <vt:lpstr>Digital Library Systems &amp; Services</vt:lpstr>
      <vt:lpstr>Argo: Tracking sheet</vt:lpstr>
      <vt:lpstr>Stanford PURL (test)</vt:lpstr>
      <vt:lpstr>NIST (National Institute of Standards and Technology)</vt:lpstr>
      <vt:lpstr>NSRL Cabrinety database</vt:lpstr>
      <vt:lpstr>NSRL Cabrinety database</vt:lpstr>
      <vt:lpstr>Part II: Project Challenges</vt:lpstr>
      <vt:lpstr>Level I: Collection Challenge</vt:lpstr>
      <vt:lpstr>Transportation and Tracking SAL3 to Stanford Campus</vt:lpstr>
      <vt:lpstr>Transportation and Tracking Stanford to NIST</vt:lpstr>
      <vt:lpstr>Photo Reference</vt:lpstr>
      <vt:lpstr>Level II: Series Challenge</vt:lpstr>
      <vt:lpstr>Level III: Item Challenge</vt:lpstr>
      <vt:lpstr>Conservation</vt:lpstr>
      <vt:lpstr>Feelies</vt:lpstr>
      <vt:lpstr>Deadline</vt:lpstr>
      <vt:lpstr>Level IV: Metadata Challenge</vt:lpstr>
      <vt:lpstr>PowerPoint Presentation</vt:lpstr>
      <vt:lpstr>Level V: Data Challenge</vt:lpstr>
      <vt:lpstr>Checksums</vt:lpstr>
      <vt:lpstr>Level VI: Access Challenge</vt:lpstr>
      <vt:lpstr>Bonus Level</vt:lpstr>
      <vt:lpstr>Thank You!</vt:lpstr>
      <vt:lpstr>PowerPoint Presentation</vt:lpstr>
      <vt:lpstr>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Cabrinety Project</dc:title>
  <dc:creator>MQ</dc:creator>
  <cp:lastModifiedBy>MQ</cp:lastModifiedBy>
  <cp:revision>187</cp:revision>
  <dcterms:created xsi:type="dcterms:W3CDTF">2014-03-27T23:14:18Z</dcterms:created>
  <dcterms:modified xsi:type="dcterms:W3CDTF">2014-05-15T16:24:24Z</dcterms:modified>
</cp:coreProperties>
</file>