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7"/>
  </p:notesMasterIdLst>
  <p:sldIdLst>
    <p:sldId id="257" r:id="rId2"/>
    <p:sldId id="282" r:id="rId3"/>
    <p:sldId id="394" r:id="rId4"/>
    <p:sldId id="365" r:id="rId5"/>
    <p:sldId id="372" r:id="rId6"/>
    <p:sldId id="374" r:id="rId7"/>
    <p:sldId id="373" r:id="rId8"/>
    <p:sldId id="367" r:id="rId9"/>
    <p:sldId id="364" r:id="rId10"/>
    <p:sldId id="370" r:id="rId11"/>
    <p:sldId id="371" r:id="rId12"/>
    <p:sldId id="366" r:id="rId13"/>
    <p:sldId id="300" r:id="rId14"/>
    <p:sldId id="343" r:id="rId15"/>
    <p:sldId id="283" r:id="rId16"/>
    <p:sldId id="301" r:id="rId17"/>
    <p:sldId id="368" r:id="rId18"/>
    <p:sldId id="385" r:id="rId19"/>
    <p:sldId id="390" r:id="rId20"/>
    <p:sldId id="391" r:id="rId21"/>
    <p:sldId id="369" r:id="rId22"/>
    <p:sldId id="376" r:id="rId23"/>
    <p:sldId id="375" r:id="rId24"/>
    <p:sldId id="377" r:id="rId25"/>
    <p:sldId id="379" r:id="rId26"/>
    <p:sldId id="378" r:id="rId27"/>
    <p:sldId id="388" r:id="rId28"/>
    <p:sldId id="387" r:id="rId29"/>
    <p:sldId id="389" r:id="rId30"/>
    <p:sldId id="381" r:id="rId31"/>
    <p:sldId id="380" r:id="rId32"/>
    <p:sldId id="392" r:id="rId33"/>
    <p:sldId id="386" r:id="rId34"/>
    <p:sldId id="382" r:id="rId35"/>
    <p:sldId id="383" r:id="rId3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autoAdjust="0"/>
    <p:restoredTop sz="86392" autoAdjust="0"/>
  </p:normalViewPr>
  <p:slideViewPr>
    <p:cSldViewPr>
      <p:cViewPr varScale="1">
        <p:scale>
          <a:sx n="101" d="100"/>
          <a:sy n="101" d="100"/>
        </p:scale>
        <p:origin x="-211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5" d="100"/>
          <a:sy n="115" d="100"/>
        </p:scale>
        <p:origin x="-2358" y="-11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34B06339-CC33-4E21-BC25-1349ACF7133B}" type="datetimeFigureOut">
              <a:rPr lang="en-US" smtClean="0"/>
              <a:t>5/22/2014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DFB5CF66-B997-4EE7-B5F1-24918514CC58}" type="slidenum">
              <a:rPr lang="en-US" smtClean="0"/>
              <a:t>‹#›</a:t>
            </a:fld>
            <a:endParaRPr lang="en-US"/>
          </a:p>
        </p:txBody>
      </p:sp>
    </p:spTree>
    <p:extLst>
      <p:ext uri="{BB962C8B-B14F-4D97-AF65-F5344CB8AC3E}">
        <p14:creationId xmlns:p14="http://schemas.microsoft.com/office/powerpoint/2010/main" val="268613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33400"/>
            <a:ext cx="3505200" cy="2628900"/>
          </a:xfrm>
        </p:spPr>
      </p:sp>
      <p:sp>
        <p:nvSpPr>
          <p:cNvPr id="3" name="Notes Placeholder 2"/>
          <p:cNvSpPr>
            <a:spLocks noGrp="1"/>
          </p:cNvSpPr>
          <p:nvPr>
            <p:ph type="body" idx="1"/>
          </p:nvPr>
        </p:nvSpPr>
        <p:spPr/>
        <p:txBody>
          <a:bodyPr/>
          <a:lstStyle/>
          <a:p>
            <a:r>
              <a:rPr lang="en-US" dirty="0"/>
              <a:t>-relatable </a:t>
            </a:r>
            <a:r>
              <a:rPr lang="en-US" dirty="0" smtClean="0"/>
              <a:t>title (tension in what we do)</a:t>
            </a:r>
            <a:endParaRPr lang="en-US" dirty="0"/>
          </a:p>
          <a:p>
            <a:r>
              <a:rPr lang="en-US" dirty="0"/>
              <a:t>-needs for balance in archives</a:t>
            </a:r>
          </a:p>
          <a:p>
            <a:r>
              <a:rPr lang="en-US" dirty="0"/>
              <a:t>	Budget and preservation</a:t>
            </a:r>
          </a:p>
          <a:p>
            <a:r>
              <a:rPr lang="en-US" dirty="0"/>
              <a:t>	Time and processing needs</a:t>
            </a:r>
          </a:p>
          <a:p>
            <a:r>
              <a:rPr lang="en-US" dirty="0"/>
              <a:t>	AND access and privacy!</a:t>
            </a:r>
          </a:p>
          <a:p>
            <a:r>
              <a:rPr lang="en-US" dirty="0"/>
              <a:t>Need to be thoughtful to keep balance and continue walking forward across </a:t>
            </a:r>
            <a:r>
              <a:rPr lang="en-US" dirty="0" smtClean="0"/>
              <a:t>whichever tightrope we’re traversing</a:t>
            </a:r>
            <a:endParaRPr lang="en-US" dirty="0"/>
          </a:p>
          <a:p>
            <a:r>
              <a:rPr lang="en-US" dirty="0" smtClean="0"/>
              <a:t>--------------------------------------------------------------------------------------------------------------------------------------</a:t>
            </a:r>
            <a:endParaRPr lang="en-US" dirty="0"/>
          </a:p>
          <a:p>
            <a:r>
              <a:rPr lang="en-US" dirty="0" smtClean="0"/>
              <a:t>We’re </a:t>
            </a:r>
            <a:r>
              <a:rPr lang="en-US" dirty="0"/>
              <a:t>going to look at how archivists find their balance at two institutions</a:t>
            </a:r>
          </a:p>
          <a:p>
            <a:r>
              <a:rPr lang="en-US" dirty="0"/>
              <a:t>&lt;speaker intros: get from </a:t>
            </a:r>
            <a:r>
              <a:rPr lang="en-US" dirty="0" smtClean="0"/>
              <a:t>Michael, intro Charlie, intro self&gt;</a:t>
            </a:r>
          </a:p>
          <a:p>
            <a:r>
              <a:rPr lang="en-US" dirty="0" smtClean="0"/>
              <a:t>1. risk </a:t>
            </a:r>
            <a:r>
              <a:rPr lang="en-US" dirty="0"/>
              <a:t>management </a:t>
            </a:r>
            <a:r>
              <a:rPr lang="en-US" dirty="0" smtClean="0"/>
              <a:t>issue</a:t>
            </a:r>
          </a:p>
          <a:p>
            <a:r>
              <a:rPr lang="en-US" dirty="0" smtClean="0"/>
              <a:t>2. ethically </a:t>
            </a:r>
            <a:r>
              <a:rPr lang="en-US" dirty="0"/>
              <a:t>gray </a:t>
            </a:r>
            <a:r>
              <a:rPr lang="en-US" dirty="0" smtClean="0"/>
              <a:t>area</a:t>
            </a:r>
          </a:p>
          <a:p>
            <a:r>
              <a:rPr lang="en-US" dirty="0" smtClean="0"/>
              <a:t>3. SAA </a:t>
            </a:r>
            <a:r>
              <a:rPr lang="en-US" dirty="0"/>
              <a:t>core values describe access: “Archivists </a:t>
            </a:r>
            <a:r>
              <a:rPr lang="en-US" dirty="0" smtClean="0"/>
              <a:t>promote </a:t>
            </a:r>
            <a:r>
              <a:rPr lang="en-US" dirty="0"/>
              <a:t>and provide the widest possible accessibility of materials, consistent with any mandatory access restrictions, such as public statute, donor contracts, business/institutional privacy or personal privacy</a:t>
            </a:r>
            <a:r>
              <a:rPr lang="en-US" dirty="0" smtClean="0"/>
              <a:t>.”</a:t>
            </a:r>
          </a:p>
          <a:p>
            <a:r>
              <a:rPr lang="en-US" dirty="0" smtClean="0"/>
              <a:t>4. third </a:t>
            </a:r>
            <a:r>
              <a:rPr lang="en-US" dirty="0"/>
              <a:t>party privacy (those unaware their words or images were donated to an archive</a:t>
            </a:r>
            <a:r>
              <a:rPr lang="en-US" dirty="0" smtClean="0"/>
              <a:t>)</a:t>
            </a:r>
            <a:endParaRPr lang="en-US" dirty="0"/>
          </a:p>
          <a:p>
            <a:r>
              <a:rPr lang="en-US" dirty="0" smtClean="0"/>
              <a:t>5. increased </a:t>
            </a:r>
            <a:r>
              <a:rPr lang="en-US" dirty="0"/>
              <a:t>concerns with digital access to archival materials and ease in disseminating </a:t>
            </a:r>
            <a:r>
              <a:rPr lang="en-US" dirty="0" smtClean="0"/>
              <a:t>information</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a:t>
            </a:fld>
            <a:endParaRPr lang="en-US"/>
          </a:p>
        </p:txBody>
      </p:sp>
    </p:spTree>
    <p:extLst>
      <p:ext uri="{BB962C8B-B14F-4D97-AF65-F5344CB8AC3E}">
        <p14:creationId xmlns:p14="http://schemas.microsoft.com/office/powerpoint/2010/main" val="3580888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Marketed all sorts of items, including clothing (here a photo from a puppy contest)</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10</a:t>
            </a:fld>
            <a:endParaRPr lang="en-US"/>
          </a:p>
        </p:txBody>
      </p:sp>
    </p:spTree>
    <p:extLst>
      <p:ext uri="{BB962C8B-B14F-4D97-AF65-F5344CB8AC3E}">
        <p14:creationId xmlns:p14="http://schemas.microsoft.com/office/powerpoint/2010/main" val="180194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primarily children</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11</a:t>
            </a:fld>
            <a:endParaRPr lang="en-US"/>
          </a:p>
        </p:txBody>
      </p:sp>
    </p:spTree>
    <p:extLst>
      <p:ext uri="{BB962C8B-B14F-4D97-AF65-F5344CB8AC3E}">
        <p14:creationId xmlns:p14="http://schemas.microsoft.com/office/powerpoint/2010/main" val="1841012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volume of fan response</a:t>
            </a:r>
          </a:p>
          <a:p>
            <a:r>
              <a:rPr lang="en-US" dirty="0" smtClean="0"/>
              <a:t>-active fan engagement with Rogers and Evans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12</a:t>
            </a:fld>
            <a:endParaRPr lang="en-US"/>
          </a:p>
        </p:txBody>
      </p:sp>
    </p:spTree>
    <p:extLst>
      <p:ext uri="{BB962C8B-B14F-4D97-AF65-F5344CB8AC3E}">
        <p14:creationId xmlns:p14="http://schemas.microsoft.com/office/powerpoint/2010/main" val="855287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generated by fans in the 1940s and 1950s</a:t>
            </a:r>
          </a:p>
          <a:p>
            <a:endParaRPr lang="en-US" dirty="0" smtClean="0"/>
          </a:p>
          <a:p>
            <a:r>
              <a:rPr lang="en-US" dirty="0" smtClean="0"/>
              <a:t>Before internet 2.0 fandom – 2 fanzines</a:t>
            </a:r>
          </a:p>
        </p:txBody>
      </p:sp>
      <p:sp>
        <p:nvSpPr>
          <p:cNvPr id="4" name="Slide Number Placeholder 3"/>
          <p:cNvSpPr>
            <a:spLocks noGrp="1"/>
          </p:cNvSpPr>
          <p:nvPr>
            <p:ph type="sldNum" sz="quarter" idx="10"/>
          </p:nvPr>
        </p:nvSpPr>
        <p:spPr/>
        <p:txBody>
          <a:bodyPr/>
          <a:lstStyle/>
          <a:p>
            <a:fld id="{DFB5CF66-B997-4EE7-B5F1-24918514CC58}" type="slidenum">
              <a:rPr lang="en-US" smtClean="0"/>
              <a:t>13</a:t>
            </a:fld>
            <a:endParaRPr lang="en-US"/>
          </a:p>
        </p:txBody>
      </p:sp>
    </p:spTree>
    <p:extLst>
      <p:ext uri="{BB962C8B-B14F-4D97-AF65-F5344CB8AC3E}">
        <p14:creationId xmlns:p14="http://schemas.microsoft.com/office/powerpoint/2010/main" val="127257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their fans felt like they could talk to Roy and Dale as pals/“friends” (letters refer to them as “</a:t>
            </a:r>
            <a:r>
              <a:rPr lang="en-US" dirty="0" smtClean="0"/>
              <a:t>friends”) young </a:t>
            </a:r>
            <a:r>
              <a:rPr lang="en-US" dirty="0"/>
              <a:t>fans connected with the stars through their warm friendly </a:t>
            </a:r>
            <a:r>
              <a:rPr lang="en-US" dirty="0" smtClean="0"/>
              <a:t>language</a:t>
            </a:r>
            <a:endParaRPr lang="en-US" dirty="0" smtClean="0"/>
          </a:p>
        </p:txBody>
      </p:sp>
      <p:sp>
        <p:nvSpPr>
          <p:cNvPr id="4" name="Slide Number Placeholder 3"/>
          <p:cNvSpPr>
            <a:spLocks noGrp="1"/>
          </p:cNvSpPr>
          <p:nvPr>
            <p:ph type="sldNum" sz="quarter" idx="10"/>
          </p:nvPr>
        </p:nvSpPr>
        <p:spPr/>
        <p:txBody>
          <a:bodyPr/>
          <a:lstStyle/>
          <a:p>
            <a:fld id="{DFB5CF66-B997-4EE7-B5F1-24918514CC58}" type="slidenum">
              <a:rPr lang="en-US" smtClean="0"/>
              <a:t>14</a:t>
            </a:fld>
            <a:endParaRPr lang="en-US"/>
          </a:p>
        </p:txBody>
      </p:sp>
    </p:spTree>
    <p:extLst>
      <p:ext uri="{BB962C8B-B14F-4D97-AF65-F5344CB8AC3E}">
        <p14:creationId xmlns:p14="http://schemas.microsoft.com/office/powerpoint/2010/main" val="51016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was not only a friend, but also a hero.  When kids became sick and were hospitalized for polio, cancer, they wrote to Rogers (feeling of intimate rapport)</a:t>
            </a:r>
          </a:p>
          <a:p>
            <a:endParaRPr lang="en-US" dirty="0" smtClean="0"/>
          </a:p>
          <a:p>
            <a:r>
              <a:rPr lang="en-US" dirty="0" smtClean="0"/>
              <a:t>His acknowledgment in the form of a letter, autographed photo, phone call, or visit was seen as a tonic that no form of medical treatment could </a:t>
            </a:r>
            <a:r>
              <a:rPr lang="en-US" dirty="0" smtClean="0"/>
              <a:t>provide</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15</a:t>
            </a:fld>
            <a:endParaRPr lang="en-US"/>
          </a:p>
        </p:txBody>
      </p:sp>
    </p:spTree>
    <p:extLst>
      <p:ext uri="{BB962C8B-B14F-4D97-AF65-F5344CB8AC3E}">
        <p14:creationId xmlns:p14="http://schemas.microsoft.com/office/powerpoint/2010/main" val="37791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-illness and childhood in mid-20</a:t>
            </a:r>
            <a:r>
              <a:rPr lang="en-US" baseline="30000" dirty="0"/>
              <a:t>th</a:t>
            </a:r>
            <a:r>
              <a:rPr lang="en-US" dirty="0"/>
              <a:t> century America</a:t>
            </a:r>
          </a:p>
          <a:p>
            <a:r>
              <a:rPr lang="en-US" dirty="0"/>
              <a:t>-privacy issues: what made me stop while </a:t>
            </a:r>
            <a:r>
              <a:rPr lang="en-US" dirty="0" smtClean="0"/>
              <a:t>processing</a:t>
            </a:r>
            <a:endParaRPr lang="en-US" dirty="0"/>
          </a:p>
          <a:p>
            <a:r>
              <a:rPr lang="en-US" dirty="0"/>
              <a:t>	Personal names and addresses</a:t>
            </a:r>
          </a:p>
          <a:p>
            <a:r>
              <a:rPr lang="en-US" dirty="0"/>
              <a:t>	-Mention </a:t>
            </a:r>
            <a:r>
              <a:rPr lang="en-US" dirty="0" smtClean="0"/>
              <a:t>illnesses</a:t>
            </a:r>
            <a:endParaRPr lang="en-US" dirty="0"/>
          </a:p>
          <a:p>
            <a:r>
              <a:rPr lang="en-US" dirty="0"/>
              <a:t>	-rarely, but occasionally include photographs of the child correspondent or the child subject of the letter</a:t>
            </a:r>
          </a:p>
        </p:txBody>
      </p:sp>
      <p:sp>
        <p:nvSpPr>
          <p:cNvPr id="4" name="Slide Number Placeholder 3"/>
          <p:cNvSpPr>
            <a:spLocks noGrp="1"/>
          </p:cNvSpPr>
          <p:nvPr>
            <p:ph type="sldNum" sz="quarter" idx="10"/>
          </p:nvPr>
        </p:nvSpPr>
        <p:spPr/>
        <p:txBody>
          <a:bodyPr/>
          <a:lstStyle/>
          <a:p>
            <a:fld id="{DFB5CF66-B997-4EE7-B5F1-24918514CC58}" type="slidenum">
              <a:rPr lang="en-US" smtClean="0"/>
              <a:t>16</a:t>
            </a:fld>
            <a:endParaRPr lang="en-US"/>
          </a:p>
        </p:txBody>
      </p:sp>
    </p:spTree>
    <p:extLst>
      <p:ext uri="{BB962C8B-B14F-4D97-AF65-F5344CB8AC3E}">
        <p14:creationId xmlns:p14="http://schemas.microsoft.com/office/powerpoint/2010/main" val="1625099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-considered imposing a term of restriction (maybe 72 years like the census? Dates can be arbitrary)</a:t>
            </a:r>
          </a:p>
          <a:p>
            <a:r>
              <a:rPr lang="en-US" dirty="0"/>
              <a:t>-considered censoring names/addresses on correspondence on an “on demand“ basis as researchers </a:t>
            </a:r>
            <a:r>
              <a:rPr lang="en-US" dirty="0" smtClean="0"/>
              <a:t>request the material</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17</a:t>
            </a:fld>
            <a:endParaRPr lang="en-US"/>
          </a:p>
        </p:txBody>
      </p:sp>
    </p:spTree>
    <p:extLst>
      <p:ext uri="{BB962C8B-B14F-4D97-AF65-F5344CB8AC3E}">
        <p14:creationId xmlns:p14="http://schemas.microsoft.com/office/powerpoint/2010/main" val="327170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-counter to the privacy issues:</a:t>
            </a:r>
          </a:p>
          <a:p>
            <a:r>
              <a:rPr lang="en-US" dirty="0"/>
              <a:t>	-often used hospital address, not home addresses</a:t>
            </a:r>
          </a:p>
          <a:p>
            <a:r>
              <a:rPr lang="en-US" dirty="0"/>
              <a:t>-often accompanied by newspaper articles detailing medical conditions, sometimes with contact info</a:t>
            </a:r>
          </a:p>
          <a:p>
            <a:r>
              <a:rPr lang="en-US" dirty="0"/>
              <a:t>-letters don’t go into detail on the illnesses and treatment plans (except “only going to live another two months”)</a:t>
            </a:r>
          </a:p>
          <a:p>
            <a:r>
              <a:rPr lang="en-US" dirty="0"/>
              <a:t>	-age: letters almost all written between </a:t>
            </a:r>
            <a:r>
              <a:rPr lang="en-US" dirty="0" smtClean="0"/>
              <a:t>1948-1950</a:t>
            </a:r>
          </a:p>
        </p:txBody>
      </p:sp>
      <p:sp>
        <p:nvSpPr>
          <p:cNvPr id="4" name="Slide Number Placeholder 3"/>
          <p:cNvSpPr>
            <a:spLocks noGrp="1"/>
          </p:cNvSpPr>
          <p:nvPr>
            <p:ph type="sldNum" sz="quarter" idx="10"/>
          </p:nvPr>
        </p:nvSpPr>
        <p:spPr/>
        <p:txBody>
          <a:bodyPr/>
          <a:lstStyle/>
          <a:p>
            <a:fld id="{DFB5CF66-B997-4EE7-B5F1-24918514CC58}" type="slidenum">
              <a:rPr lang="en-US" smtClean="0"/>
              <a:t>18</a:t>
            </a:fld>
            <a:endParaRPr lang="en-US"/>
          </a:p>
        </p:txBody>
      </p:sp>
    </p:spTree>
    <p:extLst>
      <p:ext uri="{BB962C8B-B14F-4D97-AF65-F5344CB8AC3E}">
        <p14:creationId xmlns:p14="http://schemas.microsoft.com/office/powerpoint/2010/main" val="43293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level finding </a:t>
            </a:r>
            <a:r>
              <a:rPr lang="en-US" dirty="0" smtClean="0"/>
              <a:t>aid on OAC</a:t>
            </a:r>
            <a:endParaRPr lang="en-US" dirty="0"/>
          </a:p>
          <a:p>
            <a:r>
              <a:rPr lang="en-US" dirty="0"/>
              <a:t>-there is a folder listing of material available by researcher request, but even this listing does not include specific names of individuals listed in the “sick children” files (or interesting letters file – not all the kids were sick!)</a:t>
            </a:r>
          </a:p>
          <a:p>
            <a:r>
              <a:rPr lang="en-US" dirty="0"/>
              <a:t>-someone wouldn’t Google a name and come across information on particular individual’s childhood illnesses</a:t>
            </a:r>
          </a:p>
        </p:txBody>
      </p:sp>
      <p:sp>
        <p:nvSpPr>
          <p:cNvPr id="4" name="Slide Number Placeholder 3"/>
          <p:cNvSpPr>
            <a:spLocks noGrp="1"/>
          </p:cNvSpPr>
          <p:nvPr>
            <p:ph type="sldNum" sz="quarter" idx="10"/>
          </p:nvPr>
        </p:nvSpPr>
        <p:spPr/>
        <p:txBody>
          <a:bodyPr/>
          <a:lstStyle/>
          <a:p>
            <a:fld id="{DFB5CF66-B997-4EE7-B5F1-24918514CC58}" type="slidenum">
              <a:rPr lang="en-US" smtClean="0"/>
              <a:t>19</a:t>
            </a:fld>
            <a:endParaRPr lang="en-US"/>
          </a:p>
        </p:txBody>
      </p:sp>
    </p:spTree>
    <p:extLst>
      <p:ext uri="{BB962C8B-B14F-4D97-AF65-F5344CB8AC3E}">
        <p14:creationId xmlns:p14="http://schemas.microsoft.com/office/powerpoint/2010/main" val="210397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archives housed here, one of two libraries at the Autry National Center, a museum in Los Angeles “dedicated to exploring and sharing the stories, experiences, and perceptions of the diverse peoples of the American West”</a:t>
            </a:r>
          </a:p>
          <a:p>
            <a:r>
              <a:rPr lang="en-US" dirty="0"/>
              <a:t>-The museum recently celebrated it’s 25</a:t>
            </a:r>
            <a:r>
              <a:rPr lang="en-US" baseline="30000" dirty="0"/>
              <a:t>th</a:t>
            </a:r>
            <a:r>
              <a:rPr lang="en-US" dirty="0"/>
              <a:t> anniversary, but the Autry Research Library first opened to researchers in 1995 (one of two libraries at the </a:t>
            </a:r>
            <a:r>
              <a:rPr lang="en-US" dirty="0" smtClean="0"/>
              <a:t>Autry)</a:t>
            </a:r>
            <a:endParaRPr lang="en-US" dirty="0"/>
          </a:p>
          <a:p>
            <a:pPr defTabSz="931774">
              <a:defRPr/>
            </a:pPr>
            <a:endParaRPr lang="en-US" dirty="0"/>
          </a:p>
          <a:p>
            <a:pPr defTabSz="931774">
              <a:defRPr/>
            </a:pPr>
            <a:r>
              <a:rPr lang="en-US" dirty="0"/>
              <a:t>library collection strengths: history of trans-Mississippi West; material culture of ranching and cowboy; business of western entertainment (literature, live performance such as Wild West shows, rodeo, theater, and music, film, television); tourism; product advertising; fine art;</a:t>
            </a:r>
          </a:p>
          <a:p>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a:t>
            </a:fld>
            <a:endParaRPr lang="en-US"/>
          </a:p>
        </p:txBody>
      </p:sp>
    </p:spTree>
    <p:extLst>
      <p:ext uri="{BB962C8B-B14F-4D97-AF65-F5344CB8AC3E}">
        <p14:creationId xmlns:p14="http://schemas.microsoft.com/office/powerpoint/2010/main" val="98371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is very low, awareness of Archives’ contents is important, but low risk due to:</a:t>
            </a:r>
          </a:p>
          <a:p>
            <a:r>
              <a:rPr lang="en-US" dirty="0"/>
              <a:t>	-age of </a:t>
            </a:r>
            <a:r>
              <a:rPr lang="en-US" dirty="0" smtClean="0"/>
              <a:t>materials</a:t>
            </a:r>
            <a:endParaRPr lang="en-US" dirty="0"/>
          </a:p>
          <a:p>
            <a:r>
              <a:rPr lang="en-US" dirty="0"/>
              <a:t>	-news clippings that demonstrate public knowledge of childhood illnesses</a:t>
            </a:r>
          </a:p>
          <a:p>
            <a:r>
              <a:rPr lang="en-US" dirty="0"/>
              <a:t>-</a:t>
            </a:r>
            <a:r>
              <a:rPr lang="en-US" dirty="0" err="1"/>
              <a:t>searchability</a:t>
            </a:r>
            <a:r>
              <a:rPr lang="en-US" dirty="0"/>
              <a:t> of correspondent </a:t>
            </a:r>
            <a:r>
              <a:rPr lang="en-US" dirty="0" smtClean="0"/>
              <a:t>names</a:t>
            </a:r>
            <a:r>
              <a:rPr lang="en-US" baseline="0" dirty="0" smtClean="0"/>
              <a:t> </a:t>
            </a:r>
            <a:r>
              <a:rPr lang="en-US" dirty="0" smtClean="0"/>
              <a:t>not </a:t>
            </a:r>
            <a:r>
              <a:rPr lang="en-US" dirty="0"/>
              <a:t>possible, so random discovery and disclosure of any individual’s information will not happen online (only in person researchers, and we will have a record of who used the Rogers and Evans Archives)</a:t>
            </a:r>
          </a:p>
          <a:p>
            <a:endParaRPr lang="en-US" dirty="0"/>
          </a:p>
          <a:p>
            <a:r>
              <a:rPr lang="en-US" dirty="0"/>
              <a:t>DATE OF PHOTOGRAPH</a:t>
            </a:r>
          </a:p>
          <a:p>
            <a:r>
              <a:rPr lang="en-US" dirty="0"/>
              <a:t>-date restrictions are arbitrary </a:t>
            </a:r>
            <a:r>
              <a:rPr lang="en-US" dirty="0" smtClean="0"/>
              <a:t>(NOTE BUT DON’T STATE: and </a:t>
            </a:r>
            <a:r>
              <a:rPr lang="en-US" dirty="0"/>
              <a:t>does placing a restriction note on these folders lead to an acknowledgement and potential additional liability burden placed on the </a:t>
            </a:r>
            <a:r>
              <a:rPr lang="en-US" dirty="0" err="1"/>
              <a:t>respository</a:t>
            </a:r>
            <a:r>
              <a:rPr lang="en-US" dirty="0"/>
              <a:t>?)</a:t>
            </a:r>
          </a:p>
          <a:p>
            <a:r>
              <a:rPr lang="en-US" dirty="0"/>
              <a:t>-date restrictions worthwhile to satisfy the desires of a donor, within reason</a:t>
            </a:r>
          </a:p>
        </p:txBody>
      </p:sp>
      <p:sp>
        <p:nvSpPr>
          <p:cNvPr id="4" name="Slide Number Placeholder 3"/>
          <p:cNvSpPr>
            <a:spLocks noGrp="1"/>
          </p:cNvSpPr>
          <p:nvPr>
            <p:ph type="sldNum" sz="quarter" idx="10"/>
          </p:nvPr>
        </p:nvSpPr>
        <p:spPr/>
        <p:txBody>
          <a:bodyPr/>
          <a:lstStyle/>
          <a:p>
            <a:fld id="{DFB5CF66-B997-4EE7-B5F1-24918514CC58}" type="slidenum">
              <a:rPr lang="en-US" smtClean="0"/>
              <a:t>20</a:t>
            </a:fld>
            <a:endParaRPr lang="en-US"/>
          </a:p>
        </p:txBody>
      </p:sp>
    </p:spTree>
    <p:extLst>
      <p:ext uri="{BB962C8B-B14F-4D97-AF65-F5344CB8AC3E}">
        <p14:creationId xmlns:p14="http://schemas.microsoft.com/office/powerpoint/2010/main" val="2910205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 linear feet</a:t>
            </a:r>
          </a:p>
          <a:p>
            <a:r>
              <a:rPr lang="en-US" dirty="0"/>
              <a:t>The David </a:t>
            </a:r>
            <a:r>
              <a:rPr lang="en-US" dirty="0" err="1"/>
              <a:t>Dortort</a:t>
            </a:r>
            <a:r>
              <a:rPr lang="en-US" dirty="0"/>
              <a:t> Archives contains materials documenting the film and television work of David </a:t>
            </a:r>
            <a:r>
              <a:rPr lang="en-US" dirty="0" err="1"/>
              <a:t>Dortort</a:t>
            </a:r>
            <a:r>
              <a:rPr lang="en-US" dirty="0"/>
              <a:t>, best known as creator of Bonanza. The bulk of the Archives relates to </a:t>
            </a:r>
            <a:r>
              <a:rPr lang="en-US" dirty="0" err="1"/>
              <a:t>Dortort's</a:t>
            </a:r>
            <a:r>
              <a:rPr lang="en-US" dirty="0"/>
              <a:t> television work in the 1960s and 1970s.</a:t>
            </a:r>
          </a:p>
        </p:txBody>
      </p:sp>
      <p:sp>
        <p:nvSpPr>
          <p:cNvPr id="4" name="Slide Number Placeholder 3"/>
          <p:cNvSpPr>
            <a:spLocks noGrp="1"/>
          </p:cNvSpPr>
          <p:nvPr>
            <p:ph type="sldNum" sz="quarter" idx="10"/>
          </p:nvPr>
        </p:nvSpPr>
        <p:spPr/>
        <p:txBody>
          <a:bodyPr/>
          <a:lstStyle/>
          <a:p>
            <a:fld id="{DFB5CF66-B997-4EE7-B5F1-24918514CC58}" type="slidenum">
              <a:rPr lang="en-US" smtClean="0"/>
              <a:t>21</a:t>
            </a:fld>
            <a:endParaRPr lang="en-US"/>
          </a:p>
        </p:txBody>
      </p:sp>
    </p:spTree>
    <p:extLst>
      <p:ext uri="{BB962C8B-B14F-4D97-AF65-F5344CB8AC3E}">
        <p14:creationId xmlns:p14="http://schemas.microsoft.com/office/powerpoint/2010/main" val="45282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22</a:t>
            </a:fld>
            <a:endParaRPr lang="en-US"/>
          </a:p>
        </p:txBody>
      </p:sp>
    </p:spTree>
    <p:extLst>
      <p:ext uri="{BB962C8B-B14F-4D97-AF65-F5344CB8AC3E}">
        <p14:creationId xmlns:p14="http://schemas.microsoft.com/office/powerpoint/2010/main" val="218032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23</a:t>
            </a:fld>
            <a:endParaRPr lang="en-US"/>
          </a:p>
        </p:txBody>
      </p:sp>
    </p:spTree>
    <p:extLst>
      <p:ext uri="{BB962C8B-B14F-4D97-AF65-F5344CB8AC3E}">
        <p14:creationId xmlns:p14="http://schemas.microsoft.com/office/powerpoint/2010/main" val="241954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Restless Gun</a:t>
            </a:r>
          </a:p>
          <a:p>
            <a:endParaRPr lang="en-US" dirty="0" smtClean="0"/>
          </a:p>
          <a:p>
            <a:r>
              <a:rPr lang="en-US" dirty="0" smtClean="0"/>
              <a:t>-hour</a:t>
            </a:r>
            <a:r>
              <a:rPr lang="en-US" baseline="0" dirty="0" smtClean="0"/>
              <a:t> </a:t>
            </a:r>
            <a:r>
              <a:rPr lang="en-US" baseline="0" dirty="0" smtClean="0"/>
              <a:t>long color television program, NBC execs unsure he put some of his money on the line</a:t>
            </a:r>
          </a:p>
          <a:p>
            <a:endParaRPr lang="en-US" dirty="0" smtClean="0"/>
          </a:p>
          <a:p>
            <a:r>
              <a:rPr lang="en-US" dirty="0" smtClean="0"/>
              <a:t>1959-1973</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24</a:t>
            </a:fld>
            <a:endParaRPr lang="en-US"/>
          </a:p>
        </p:txBody>
      </p:sp>
    </p:spTree>
    <p:extLst>
      <p:ext uri="{BB962C8B-B14F-4D97-AF65-F5344CB8AC3E}">
        <p14:creationId xmlns:p14="http://schemas.microsoft.com/office/powerpoint/2010/main" val="2483965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t>
            </a:r>
            <a:r>
              <a:rPr lang="en-US" dirty="0"/>
              <a:t>legally private versus ethically private (fans reveal personal/</a:t>
            </a:r>
            <a:r>
              <a:rPr lang="en-US" dirty="0" err="1"/>
              <a:t>initmate</a:t>
            </a:r>
            <a:r>
              <a:rPr lang="en-US" dirty="0"/>
              <a:t>/emotional details – how they had no friends, </a:t>
            </a:r>
            <a:r>
              <a:rPr lang="en-US" dirty="0" err="1"/>
              <a:t>Cartwrights</a:t>
            </a:r>
            <a:r>
              <a:rPr lang="en-US" dirty="0"/>
              <a:t> were their family)</a:t>
            </a:r>
          </a:p>
          <a:p>
            <a:pPr defTabSz="931774">
              <a:defRPr/>
            </a:pPr>
            <a:r>
              <a:rPr lang="en-US" dirty="0"/>
              <a:t>-very emotional (Ben Cartwright as father)</a:t>
            </a:r>
          </a:p>
        </p:txBody>
      </p:sp>
      <p:sp>
        <p:nvSpPr>
          <p:cNvPr id="4" name="Slide Number Placeholder 3"/>
          <p:cNvSpPr>
            <a:spLocks noGrp="1"/>
          </p:cNvSpPr>
          <p:nvPr>
            <p:ph type="sldNum" sz="quarter" idx="10"/>
          </p:nvPr>
        </p:nvSpPr>
        <p:spPr/>
        <p:txBody>
          <a:bodyPr/>
          <a:lstStyle/>
          <a:p>
            <a:fld id="{DFB5CF66-B997-4EE7-B5F1-24918514CC58}" type="slidenum">
              <a:rPr lang="en-US" smtClean="0"/>
              <a:t>25</a:t>
            </a:fld>
            <a:endParaRPr lang="en-US"/>
          </a:p>
        </p:txBody>
      </p:sp>
    </p:spTree>
    <p:extLst>
      <p:ext uri="{BB962C8B-B14F-4D97-AF65-F5344CB8AC3E}">
        <p14:creationId xmlns:p14="http://schemas.microsoft.com/office/powerpoint/2010/main" val="177050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1967-1971</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26</a:t>
            </a:fld>
            <a:endParaRPr lang="en-US"/>
          </a:p>
        </p:txBody>
      </p:sp>
    </p:spTree>
    <p:extLst>
      <p:ext uri="{BB962C8B-B14F-4D97-AF65-F5344CB8AC3E}">
        <p14:creationId xmlns:p14="http://schemas.microsoft.com/office/powerpoint/2010/main" val="1014860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What’s in the </a:t>
            </a:r>
            <a:r>
              <a:rPr lang="en-US" dirty="0" err="1" smtClean="0"/>
              <a:t>Dortort</a:t>
            </a:r>
            <a:r>
              <a:rPr lang="en-US" dirty="0" smtClean="0"/>
              <a:t> Archives</a:t>
            </a:r>
          </a:p>
          <a:p>
            <a:endParaRPr lang="en-US" dirty="0" smtClean="0"/>
          </a:p>
          <a:p>
            <a:r>
              <a:rPr lang="en-US" dirty="0" smtClean="0"/>
              <a:t>1979</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27</a:t>
            </a:fld>
            <a:endParaRPr lang="en-US"/>
          </a:p>
        </p:txBody>
      </p:sp>
    </p:spTree>
    <p:extLst>
      <p:ext uri="{BB962C8B-B14F-4D97-AF65-F5344CB8AC3E}">
        <p14:creationId xmlns:p14="http://schemas.microsoft.com/office/powerpoint/2010/main" val="24246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28</a:t>
            </a:fld>
            <a:endParaRPr lang="en-US"/>
          </a:p>
        </p:txBody>
      </p:sp>
    </p:spTree>
    <p:extLst>
      <p:ext uri="{BB962C8B-B14F-4D97-AF65-F5344CB8AC3E}">
        <p14:creationId xmlns:p14="http://schemas.microsoft.com/office/powerpoint/2010/main" val="1715727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Roy and Dale, </a:t>
            </a:r>
            <a:r>
              <a:rPr lang="en-US" dirty="0" err="1"/>
              <a:t>Dortort</a:t>
            </a:r>
            <a:r>
              <a:rPr lang="en-US" dirty="0"/>
              <a:t> Archives came with a donor request to restrict access to fan names and addresses.  </a:t>
            </a:r>
            <a:endParaRPr lang="en-US" dirty="0" smtClean="0"/>
          </a:p>
          <a:p>
            <a:r>
              <a:rPr lang="en-US" dirty="0"/>
              <a:t>-</a:t>
            </a:r>
            <a:r>
              <a:rPr lang="en-US" dirty="0" smtClean="0"/>
              <a:t>The </a:t>
            </a:r>
            <a:r>
              <a:rPr lang="en-US" dirty="0"/>
              <a:t>fan correspondence in this collection has a higher risk of exposing recent private information about individuals</a:t>
            </a:r>
          </a:p>
          <a:p>
            <a:r>
              <a:rPr lang="en-US" dirty="0"/>
              <a:t>-no medical details, but individual fans relate very personal thoughts about their connection with </a:t>
            </a:r>
            <a:r>
              <a:rPr lang="en-US" dirty="0" err="1"/>
              <a:t>Dortort’s</a:t>
            </a:r>
            <a:r>
              <a:rPr lang="en-US" dirty="0"/>
              <a:t> projects and these letters are addressed directly to </a:t>
            </a:r>
            <a:r>
              <a:rPr lang="en-US" dirty="0" err="1"/>
              <a:t>Dortort</a:t>
            </a:r>
            <a:endParaRPr lang="en-US" dirty="0"/>
          </a:p>
          <a:p>
            <a:r>
              <a:rPr lang="en-US" dirty="0"/>
              <a:t>-very recent letters, primarily from adults (1990s-2000s)</a:t>
            </a:r>
          </a:p>
          <a:p>
            <a:r>
              <a:rPr lang="en-US" dirty="0"/>
              <a:t>-almost all fan materials generated BY fans, rather than FOR fans</a:t>
            </a:r>
          </a:p>
        </p:txBody>
      </p:sp>
      <p:sp>
        <p:nvSpPr>
          <p:cNvPr id="4" name="Slide Number Placeholder 3"/>
          <p:cNvSpPr>
            <a:spLocks noGrp="1"/>
          </p:cNvSpPr>
          <p:nvPr>
            <p:ph type="sldNum" sz="quarter" idx="10"/>
          </p:nvPr>
        </p:nvSpPr>
        <p:spPr/>
        <p:txBody>
          <a:bodyPr/>
          <a:lstStyle/>
          <a:p>
            <a:fld id="{DFB5CF66-B997-4EE7-B5F1-24918514CC58}" type="slidenum">
              <a:rPr lang="en-US" smtClean="0"/>
              <a:t>29</a:t>
            </a:fld>
            <a:endParaRPr lang="en-US"/>
          </a:p>
        </p:txBody>
      </p:sp>
    </p:spTree>
    <p:extLst>
      <p:ext uri="{BB962C8B-B14F-4D97-AF65-F5344CB8AC3E}">
        <p14:creationId xmlns:p14="http://schemas.microsoft.com/office/powerpoint/2010/main" val="194345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archives the business of Western</a:t>
            </a:r>
            <a:r>
              <a:rPr lang="en-US" baseline="0" dirty="0" smtClean="0"/>
              <a:t> entertainment</a:t>
            </a:r>
          </a:p>
          <a:p>
            <a:r>
              <a:rPr lang="en-US" baseline="0" dirty="0" smtClean="0"/>
              <a:t>-20</a:t>
            </a:r>
            <a:r>
              <a:rPr lang="en-US" baseline="30000" dirty="0" smtClean="0"/>
              <a:t>th</a:t>
            </a:r>
            <a:r>
              <a:rPr lang="en-US" baseline="0" dirty="0" smtClean="0"/>
              <a:t> century archival materials</a:t>
            </a:r>
          </a:p>
          <a:p>
            <a:r>
              <a:rPr lang="en-US" baseline="0" dirty="0" smtClean="0"/>
              <a:t>-privacy issues related to the fan materials in these Archives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3</a:t>
            </a:fld>
            <a:endParaRPr lang="en-US"/>
          </a:p>
        </p:txBody>
      </p:sp>
    </p:spTree>
    <p:extLst>
      <p:ext uri="{BB962C8B-B14F-4D97-AF65-F5344CB8AC3E}">
        <p14:creationId xmlns:p14="http://schemas.microsoft.com/office/powerpoint/2010/main" val="1753356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Correspondence,</a:t>
            </a:r>
            <a:r>
              <a:rPr lang="en-US" baseline="0" dirty="0" smtClean="0"/>
              <a:t> recent active fan activity is reflected in archive – convention materials, fan correspondence, fan </a:t>
            </a:r>
            <a:r>
              <a:rPr lang="en-US" baseline="0" dirty="0" smtClean="0"/>
              <a:t>fiction</a:t>
            </a:r>
            <a:endParaRPr lang="en-US" baseline="0" dirty="0" smtClean="0"/>
          </a:p>
          <a:p>
            <a:r>
              <a:rPr lang="en-US" dirty="0"/>
              <a:t>-gatherings/conventions are organized by the fans </a:t>
            </a:r>
            <a:r>
              <a:rPr lang="en-US" dirty="0" smtClean="0"/>
              <a:t>themselves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30</a:t>
            </a:fld>
            <a:endParaRPr lang="en-US"/>
          </a:p>
        </p:txBody>
      </p:sp>
    </p:spTree>
    <p:extLst>
      <p:ext uri="{BB962C8B-B14F-4D97-AF65-F5344CB8AC3E}">
        <p14:creationId xmlns:p14="http://schemas.microsoft.com/office/powerpoint/2010/main" val="416052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Fan</a:t>
            </a:r>
            <a:r>
              <a:rPr lang="en-US" baseline="0" dirty="0" smtClean="0"/>
              <a:t> connection with programs – still an active fan community today.  </a:t>
            </a:r>
          </a:p>
          <a:p>
            <a:r>
              <a:rPr lang="en-US" dirty="0"/>
              <a:t>-</a:t>
            </a:r>
            <a:r>
              <a:rPr lang="en-US" baseline="0" dirty="0" smtClean="0"/>
              <a:t>Rogers and Evans also have an active fan community, but not on the scale of the Bonanza and High Chaparral fans</a:t>
            </a:r>
          </a:p>
          <a:p>
            <a:r>
              <a:rPr lang="en-US" dirty="0"/>
              <a:t>-</a:t>
            </a:r>
            <a:r>
              <a:rPr lang="en-US" baseline="0" dirty="0" smtClean="0"/>
              <a:t>still hold fan conventions and have active online communities (High Chaparral Facebook fan page as very active)</a:t>
            </a:r>
          </a:p>
        </p:txBody>
      </p:sp>
      <p:sp>
        <p:nvSpPr>
          <p:cNvPr id="4" name="Slide Number Placeholder 3"/>
          <p:cNvSpPr>
            <a:spLocks noGrp="1"/>
          </p:cNvSpPr>
          <p:nvPr>
            <p:ph type="sldNum" sz="quarter" idx="10"/>
          </p:nvPr>
        </p:nvSpPr>
        <p:spPr/>
        <p:txBody>
          <a:bodyPr/>
          <a:lstStyle/>
          <a:p>
            <a:fld id="{DFB5CF66-B997-4EE7-B5F1-24918514CC58}" type="slidenum">
              <a:rPr lang="en-US" smtClean="0"/>
              <a:t>31</a:t>
            </a:fld>
            <a:endParaRPr lang="en-US"/>
          </a:p>
        </p:txBody>
      </p:sp>
    </p:spTree>
    <p:extLst>
      <p:ext uri="{BB962C8B-B14F-4D97-AF65-F5344CB8AC3E}">
        <p14:creationId xmlns:p14="http://schemas.microsoft.com/office/powerpoint/2010/main" val="3295254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2000s campaign</a:t>
            </a:r>
            <a:r>
              <a:rPr lang="en-US" baseline="0" dirty="0" smtClean="0"/>
              <a:t> to stop the cancellation of Bonanza prequel The Ponderosa – this fan community bridging older analog communities and newer web 2.0 fan communities</a:t>
            </a:r>
          </a:p>
          <a:p>
            <a:endParaRPr lang="en-US" baseline="0" dirty="0" smtClean="0"/>
          </a:p>
          <a:p>
            <a:r>
              <a:rPr lang="en-US" baseline="0" dirty="0" smtClean="0"/>
              <a:t>(luck of the Irish because it was a campaign held in March)</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32</a:t>
            </a:fld>
            <a:endParaRPr lang="en-US"/>
          </a:p>
        </p:txBody>
      </p:sp>
    </p:spTree>
    <p:extLst>
      <p:ext uri="{BB962C8B-B14F-4D97-AF65-F5344CB8AC3E}">
        <p14:creationId xmlns:p14="http://schemas.microsoft.com/office/powerpoint/2010/main" val="626334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Anonymous</a:t>
            </a:r>
            <a:r>
              <a:rPr lang="en-US" baseline="0" dirty="0" smtClean="0"/>
              <a:t> letter (1971 April 14) from a save The High Chaparral campaign when the series going to be cancelled</a:t>
            </a:r>
          </a:p>
          <a:p>
            <a:endParaRPr lang="en-US" dirty="0"/>
          </a:p>
          <a:p>
            <a:r>
              <a:rPr lang="en-US" dirty="0"/>
              <a:t>-age of the letters means it’s a lot more likely that correspondents have the same address and telephone numbers (and fan fiction – if not posted online elsewhere, is it private?)</a:t>
            </a:r>
          </a:p>
          <a:p>
            <a:r>
              <a:rPr lang="en-US" dirty="0"/>
              <a:t>-concerns of the donor – a verbal request, not a legally binding request, but still important to take seriously for donor relations</a:t>
            </a:r>
          </a:p>
        </p:txBody>
      </p:sp>
      <p:sp>
        <p:nvSpPr>
          <p:cNvPr id="4" name="Slide Number Placeholder 3"/>
          <p:cNvSpPr>
            <a:spLocks noGrp="1"/>
          </p:cNvSpPr>
          <p:nvPr>
            <p:ph type="sldNum" sz="quarter" idx="10"/>
          </p:nvPr>
        </p:nvSpPr>
        <p:spPr/>
        <p:txBody>
          <a:bodyPr/>
          <a:lstStyle/>
          <a:p>
            <a:fld id="{DFB5CF66-B997-4EE7-B5F1-24918514CC58}" type="slidenum">
              <a:rPr lang="en-US" smtClean="0"/>
              <a:t>33</a:t>
            </a:fld>
            <a:endParaRPr lang="en-US"/>
          </a:p>
        </p:txBody>
      </p:sp>
    </p:spTree>
    <p:extLst>
      <p:ext uri="{BB962C8B-B14F-4D97-AF65-F5344CB8AC3E}">
        <p14:creationId xmlns:p14="http://schemas.microsoft.com/office/powerpoint/2010/main" val="1058257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-very few photographs, mostly correspondence with a limited amount of fan fiction and transformative art works</a:t>
            </a:r>
          </a:p>
          <a:p>
            <a:pPr defTabSz="931774">
              <a:defRPr/>
            </a:pPr>
            <a:r>
              <a:rPr lang="en-US" dirty="0" smtClean="0"/>
              <a:t>-</a:t>
            </a:r>
            <a:r>
              <a:rPr lang="en-US" dirty="0"/>
              <a:t>personal photographs (though </a:t>
            </a:r>
            <a:r>
              <a:rPr lang="en-US" dirty="0" smtClean="0"/>
              <a:t>note scrapbook </a:t>
            </a:r>
            <a:r>
              <a:rPr lang="en-US" dirty="0"/>
              <a:t>where fans basically self censored, with individual’s faces cut out for those who presumably requested not to have their image passed on anywhere</a:t>
            </a:r>
            <a:r>
              <a:rPr lang="en-US" baseline="0" dirty="0" smtClean="0"/>
              <a:t>) and the personal stories they shared with </a:t>
            </a:r>
            <a:r>
              <a:rPr lang="en-US" baseline="0" dirty="0" err="1" smtClean="0"/>
              <a:t>Dortort</a:t>
            </a:r>
            <a:endParaRPr lang="en-US" baseline="0" dirty="0" smtClean="0"/>
          </a:p>
          <a:p>
            <a:pPr defTabSz="931774">
              <a:defRPr/>
            </a:pPr>
            <a:r>
              <a:rPr lang="en-US" baseline="0" dirty="0" smtClean="0"/>
              <a:t>-different decades, different expectations of fans about where their materials are headed?</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34</a:t>
            </a:fld>
            <a:endParaRPr lang="en-US"/>
          </a:p>
        </p:txBody>
      </p:sp>
    </p:spTree>
    <p:extLst>
      <p:ext uri="{BB962C8B-B14F-4D97-AF65-F5344CB8AC3E}">
        <p14:creationId xmlns:p14="http://schemas.microsoft.com/office/powerpoint/2010/main" val="12245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Donor’s wishes as important – not legally part of Deed of Gift, but want to maintain good relationship with donor,</a:t>
            </a:r>
            <a:r>
              <a:rPr lang="en-US" baseline="0" dirty="0" smtClean="0"/>
              <a:t> as well as considering our own concerns about privacy and access to these materials</a:t>
            </a:r>
          </a:p>
          <a:p>
            <a:r>
              <a:rPr lang="en-US" dirty="0"/>
              <a:t>-Going to place 50 year restriction (from date of writing) on letters</a:t>
            </a:r>
          </a:p>
          <a:p>
            <a:r>
              <a:rPr lang="en-US" dirty="0"/>
              <a:t>-as researchers request these during this restriction period we will manually redact names and addresses by creating photocopied “access” copies</a:t>
            </a:r>
          </a:p>
          <a:p>
            <a:r>
              <a:rPr lang="en-US" dirty="0"/>
              <a:t>-notes in finding aid in Archivist Toolkit and physical note in applicable folders to notify anyone pulling a box for a researcher</a:t>
            </a:r>
          </a:p>
          <a:p>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35</a:t>
            </a:fld>
            <a:endParaRPr lang="en-US"/>
          </a:p>
        </p:txBody>
      </p:sp>
    </p:spTree>
    <p:extLst>
      <p:ext uri="{BB962C8B-B14F-4D97-AF65-F5344CB8AC3E}">
        <p14:creationId xmlns:p14="http://schemas.microsoft.com/office/powerpoint/2010/main" val="30924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125 linear feet</a:t>
            </a:r>
          </a:p>
          <a:p>
            <a:r>
              <a:rPr lang="en-US" dirty="0"/>
              <a:t>contains publications, press clippings, photographs, slides, promotional materials, correspondence, sheet music, ephemera, and business records relating to the film, television, and recording careers of Rogers and Evans, primarily from the 1940s until </a:t>
            </a:r>
            <a:r>
              <a:rPr lang="en-US" dirty="0" smtClean="0"/>
              <a:t>2000, fan materials</a:t>
            </a:r>
            <a:r>
              <a:rPr lang="en-US" baseline="0" dirty="0" smtClean="0"/>
              <a:t> primarily 1940s-1950s, some later materials, mostly correspondence</a:t>
            </a:r>
            <a:endParaRPr lang="en-US" dirty="0"/>
          </a:p>
          <a:p>
            <a:r>
              <a:rPr lang="en-US" dirty="0"/>
              <a:t>-</a:t>
            </a:r>
            <a:r>
              <a:rPr lang="en-US" dirty="0" smtClean="0"/>
              <a:t>primarily a business archive reflecting brand marketing strategies and offering insight into fan reception</a:t>
            </a:r>
            <a:endParaRPr lang="en-US" dirty="0"/>
          </a:p>
          <a:p>
            <a:r>
              <a:rPr lang="en-US" dirty="0"/>
              <a:t>-Roy Rogers and Dale Evans: radio, film and television </a:t>
            </a:r>
            <a:r>
              <a:rPr lang="en-US" dirty="0" smtClean="0"/>
              <a:t>stars.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4</a:t>
            </a:fld>
            <a:endParaRPr lang="en-US"/>
          </a:p>
        </p:txBody>
      </p:sp>
    </p:spTree>
    <p:extLst>
      <p:ext uri="{BB962C8B-B14F-4D97-AF65-F5344CB8AC3E}">
        <p14:creationId xmlns:p14="http://schemas.microsoft.com/office/powerpoint/2010/main" val="399236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-Roy Rogers</a:t>
            </a:r>
            <a:r>
              <a:rPr lang="en-US" dirty="0"/>
              <a:t>: Cowboy from Ohio – Sons of the Pioneers, Republic Pictures star, radio, television series in 1950s, 1960s</a:t>
            </a:r>
          </a:p>
          <a:p>
            <a:pPr defTabSz="931774">
              <a:defRPr/>
            </a:pPr>
            <a:r>
              <a:rPr lang="en-US" dirty="0"/>
              <a:t>-first starring role in a Republic picture in </a:t>
            </a:r>
            <a:r>
              <a:rPr lang="en-US" dirty="0" smtClean="0"/>
              <a:t>1938</a:t>
            </a:r>
          </a:p>
          <a:p>
            <a:pPr defTabSz="931774">
              <a:defRPr/>
            </a:pPr>
            <a:r>
              <a:rPr lang="en-US" dirty="0" smtClean="0"/>
              <a:t>-lower picture is Rogers in the Rocky Mountaineers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5</a:t>
            </a:fld>
            <a:endParaRPr lang="en-US"/>
          </a:p>
        </p:txBody>
      </p:sp>
    </p:spTree>
    <p:extLst>
      <p:ext uri="{BB962C8B-B14F-4D97-AF65-F5344CB8AC3E}">
        <p14:creationId xmlns:p14="http://schemas.microsoft.com/office/powerpoint/2010/main" val="172931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-born Len</a:t>
            </a:r>
            <a:r>
              <a:rPr lang="en-US" baseline="0" dirty="0" smtClean="0"/>
              <a:t> </a:t>
            </a:r>
            <a:r>
              <a:rPr lang="en-US" baseline="0" dirty="0" err="1" smtClean="0"/>
              <a:t>Slye</a:t>
            </a:r>
            <a:r>
              <a:rPr lang="en-US" baseline="0" dirty="0" smtClean="0"/>
              <a:t>, but really became Roy Rogers (legally changed name, lived his </a:t>
            </a:r>
            <a:r>
              <a:rPr lang="en-US" baseline="0" dirty="0" smtClean="0"/>
              <a:t>character)</a:t>
            </a:r>
            <a:endParaRPr lang="en-US" baseline="0" dirty="0" smtClean="0"/>
          </a:p>
          <a:p>
            <a:r>
              <a:rPr lang="en-US" dirty="0" smtClean="0"/>
              <a:t>- made </a:t>
            </a:r>
            <a:r>
              <a:rPr lang="en-US" dirty="0"/>
              <a:t>Republic films until the early 1950s, switched to television in the 1950s and into the 1960s and in later years did a lot of public </a:t>
            </a:r>
            <a:r>
              <a:rPr lang="en-US" dirty="0" smtClean="0"/>
              <a:t>appearance tours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6</a:t>
            </a:fld>
            <a:endParaRPr lang="en-US"/>
          </a:p>
        </p:txBody>
      </p:sp>
    </p:spTree>
    <p:extLst>
      <p:ext uri="{BB962C8B-B14F-4D97-AF65-F5344CB8AC3E}">
        <p14:creationId xmlns:p14="http://schemas.microsoft.com/office/powerpoint/2010/main" val="400740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singer, songwriter, author</a:t>
            </a:r>
          </a:p>
          <a:p>
            <a:r>
              <a:rPr lang="en-US" dirty="0"/>
              <a:t>-movies in the 1940s, married Rogers in 1947 while they were costarring in Republic Pictures </a:t>
            </a:r>
            <a:r>
              <a:rPr lang="en-US" dirty="0" smtClean="0"/>
              <a:t>Westerns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7</a:t>
            </a:fld>
            <a:endParaRPr lang="en-US"/>
          </a:p>
        </p:txBody>
      </p:sp>
    </p:spTree>
    <p:extLst>
      <p:ext uri="{BB962C8B-B14F-4D97-AF65-F5344CB8AC3E}">
        <p14:creationId xmlns:p14="http://schemas.microsoft.com/office/powerpoint/2010/main" val="246993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a:t>
            </a:r>
            <a:r>
              <a:rPr lang="en-US" dirty="0" smtClean="0"/>
              <a:t>(independently of Rogers): religious inspirational books based largely on her life </a:t>
            </a:r>
            <a:r>
              <a:rPr lang="en-US" dirty="0" smtClean="0"/>
              <a:t>experiences</a:t>
            </a:r>
            <a:endParaRPr lang="en-US" dirty="0"/>
          </a:p>
        </p:txBody>
      </p:sp>
      <p:sp>
        <p:nvSpPr>
          <p:cNvPr id="4" name="Slide Number Placeholder 3"/>
          <p:cNvSpPr>
            <a:spLocks noGrp="1"/>
          </p:cNvSpPr>
          <p:nvPr>
            <p:ph type="sldNum" sz="quarter" idx="10"/>
          </p:nvPr>
        </p:nvSpPr>
        <p:spPr/>
        <p:txBody>
          <a:bodyPr/>
          <a:lstStyle/>
          <a:p>
            <a:fld id="{DFB5CF66-B997-4EE7-B5F1-24918514CC58}" type="slidenum">
              <a:rPr lang="en-US" smtClean="0"/>
              <a:t>8</a:t>
            </a:fld>
            <a:endParaRPr lang="en-US"/>
          </a:p>
        </p:txBody>
      </p:sp>
    </p:spTree>
    <p:extLst>
      <p:ext uri="{BB962C8B-B14F-4D97-AF65-F5344CB8AC3E}">
        <p14:creationId xmlns:p14="http://schemas.microsoft.com/office/powerpoint/2010/main" val="238982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on branding/marketing their image</a:t>
            </a:r>
          </a:p>
          <a:p>
            <a:r>
              <a:rPr lang="en-US" dirty="0" smtClean="0"/>
              <a:t>-Roy Rogers with his horse Trigger</a:t>
            </a:r>
          </a:p>
        </p:txBody>
      </p:sp>
      <p:sp>
        <p:nvSpPr>
          <p:cNvPr id="4" name="Slide Number Placeholder 3"/>
          <p:cNvSpPr>
            <a:spLocks noGrp="1"/>
          </p:cNvSpPr>
          <p:nvPr>
            <p:ph type="sldNum" sz="quarter" idx="10"/>
          </p:nvPr>
        </p:nvSpPr>
        <p:spPr/>
        <p:txBody>
          <a:bodyPr/>
          <a:lstStyle/>
          <a:p>
            <a:fld id="{DFB5CF66-B997-4EE7-B5F1-24918514CC58}" type="slidenum">
              <a:rPr lang="en-US" smtClean="0"/>
              <a:t>9</a:t>
            </a:fld>
            <a:endParaRPr lang="en-US"/>
          </a:p>
        </p:txBody>
      </p:sp>
    </p:spTree>
    <p:extLst>
      <p:ext uri="{BB962C8B-B14F-4D97-AF65-F5344CB8AC3E}">
        <p14:creationId xmlns:p14="http://schemas.microsoft.com/office/powerpoint/2010/main" val="2045971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6EAAEC-2E1C-4F17-9C56-C5D8DF714357}" type="datetimeFigureOut">
              <a:rPr lang="en-US" smtClean="0"/>
              <a:t>5/22/2014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EAAEC-2E1C-4F17-9C56-C5D8DF714357}"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6EAAEC-2E1C-4F17-9C56-C5D8DF714357}" type="datetimeFigureOut">
              <a:rPr lang="en-US" smtClean="0"/>
              <a:t>5/22/2014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6EAAEC-2E1C-4F17-9C56-C5D8DF714357}" type="datetimeFigureOut">
              <a:rPr lang="en-US" smtClean="0"/>
              <a:t>5/22/2014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EAAEC-2E1C-4F17-9C56-C5D8DF714357}" type="datetimeFigureOut">
              <a:rPr lang="en-US" smtClean="0"/>
              <a:t>5/22/2014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F570D-6D28-4617-9D7C-363309DF597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EAAEC-2E1C-4F17-9C56-C5D8DF714357}" type="datetimeFigureOut">
              <a:rPr lang="en-US" smtClean="0"/>
              <a:t>5/22/2014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F570D-6D28-4617-9D7C-363309DF5979}"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06EAAEC-2E1C-4F17-9C56-C5D8DF714357}" type="datetimeFigureOut">
              <a:rPr lang="en-US" smtClean="0"/>
              <a:t>5/22/2014</a:t>
            </a:fld>
            <a:endParaRPr lang="en-US"/>
          </a:p>
        </p:txBody>
      </p:sp>
      <p:sp>
        <p:nvSpPr>
          <p:cNvPr id="9" name="Slide Number Placeholder 8"/>
          <p:cNvSpPr>
            <a:spLocks noGrp="1"/>
          </p:cNvSpPr>
          <p:nvPr>
            <p:ph type="sldNum" sz="quarter" idx="11"/>
          </p:nvPr>
        </p:nvSpPr>
        <p:spPr/>
        <p:txBody>
          <a:bodyPr/>
          <a:lstStyle/>
          <a:p>
            <a:fld id="{6AFF570D-6D28-4617-9D7C-363309DF5979}"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AFF570D-6D28-4617-9D7C-363309DF5979}"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F06EAAEC-2E1C-4F17-9C56-C5D8DF714357}" type="datetimeFigureOut">
              <a:rPr lang="en-US" smtClean="0"/>
              <a:t>5/22/2014</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322" y="5758543"/>
            <a:ext cx="2189478" cy="781956"/>
          </a:xfrm>
          <a:prstGeom prst="rect">
            <a:avLst/>
          </a:prstGeom>
        </p:spPr>
      </p:pic>
      <p:sp>
        <p:nvSpPr>
          <p:cNvPr id="5" name="TextBox 4"/>
          <p:cNvSpPr txBox="1"/>
          <p:nvPr/>
        </p:nvSpPr>
        <p:spPr>
          <a:xfrm>
            <a:off x="2667000" y="5657671"/>
            <a:ext cx="5562600" cy="830997"/>
          </a:xfrm>
          <a:prstGeom prst="rect">
            <a:avLst/>
          </a:prstGeom>
          <a:noFill/>
        </p:spPr>
        <p:txBody>
          <a:bodyPr wrap="square" rtlCol="0">
            <a:spAutoFit/>
          </a:bodyPr>
          <a:lstStyle/>
          <a:p>
            <a:pPr algn="r"/>
            <a:r>
              <a:rPr lang="en-US" sz="2400" dirty="0" smtClean="0">
                <a:solidFill>
                  <a:schemeClr val="tx1">
                    <a:lumMod val="85000"/>
                    <a:lumOff val="15000"/>
                  </a:schemeClr>
                </a:solidFill>
                <a:latin typeface="Arial"/>
                <a:cs typeface="Arial"/>
              </a:rPr>
              <a:t>The Access Tightrope: Balancing Privacy and Access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402" y="381000"/>
            <a:ext cx="3904488" cy="5083566"/>
          </a:xfrm>
          <a:prstGeom prst="rect">
            <a:avLst/>
          </a:prstGeom>
        </p:spPr>
      </p:pic>
    </p:spTree>
    <p:extLst>
      <p:ext uri="{BB962C8B-B14F-4D97-AF65-F5344CB8AC3E}">
        <p14:creationId xmlns:p14="http://schemas.microsoft.com/office/powerpoint/2010/main" val="240370802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363" y="0"/>
            <a:ext cx="5601274" cy="6858000"/>
          </a:xfrm>
          <a:prstGeom prst="rect">
            <a:avLst/>
          </a:prstGeom>
        </p:spPr>
      </p:pic>
    </p:spTree>
    <p:extLst>
      <p:ext uri="{BB962C8B-B14F-4D97-AF65-F5344CB8AC3E}">
        <p14:creationId xmlns:p14="http://schemas.microsoft.com/office/powerpoint/2010/main" val="163437656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52" y="0"/>
            <a:ext cx="5498695" cy="6858000"/>
          </a:xfrm>
          <a:prstGeom prst="rect">
            <a:avLst/>
          </a:prstGeom>
        </p:spPr>
      </p:pic>
    </p:spTree>
    <p:extLst>
      <p:ext uri="{BB962C8B-B14F-4D97-AF65-F5344CB8AC3E}">
        <p14:creationId xmlns:p14="http://schemas.microsoft.com/office/powerpoint/2010/main" val="121138651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688472142"/>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80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322" y="5758543"/>
            <a:ext cx="2189478" cy="781956"/>
          </a:xfrm>
          <a:prstGeom prst="rect">
            <a:avLst/>
          </a:prstGeom>
        </p:spPr>
      </p:pic>
      <p:sp>
        <p:nvSpPr>
          <p:cNvPr id="4" name="TextBox 3"/>
          <p:cNvSpPr txBox="1"/>
          <p:nvPr/>
        </p:nvSpPr>
        <p:spPr>
          <a:xfrm>
            <a:off x="4953000" y="5939135"/>
            <a:ext cx="3276600" cy="461665"/>
          </a:xfrm>
          <a:prstGeom prst="rect">
            <a:avLst/>
          </a:prstGeom>
          <a:noFill/>
        </p:spPr>
        <p:txBody>
          <a:bodyPr wrap="square" rtlCol="0">
            <a:spAutoFit/>
          </a:bodyPr>
          <a:lstStyle/>
          <a:p>
            <a:r>
              <a:rPr lang="en-US" sz="2400" dirty="0" smtClean="0">
                <a:solidFill>
                  <a:schemeClr val="tx1">
                    <a:lumMod val="85000"/>
                    <a:lumOff val="15000"/>
                  </a:schemeClr>
                </a:solidFill>
                <a:latin typeface="Arial"/>
                <a:cs typeface="Arial"/>
              </a:rPr>
              <a:t>Sample title</a:t>
            </a:r>
            <a:endParaRPr lang="en-US" sz="2400" dirty="0">
              <a:solidFill>
                <a:schemeClr val="tx1">
                  <a:lumMod val="85000"/>
                  <a:lumOff val="15000"/>
                </a:schemeClr>
              </a:solidFill>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08" y="152400"/>
            <a:ext cx="4288466" cy="64612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062" y="220744"/>
            <a:ext cx="4670862" cy="6324600"/>
          </a:xfrm>
          <a:prstGeom prst="rect">
            <a:avLst/>
          </a:prstGeom>
        </p:spPr>
      </p:pic>
    </p:spTree>
    <p:extLst>
      <p:ext uri="{BB962C8B-B14F-4D97-AF65-F5344CB8AC3E}">
        <p14:creationId xmlns:p14="http://schemas.microsoft.com/office/powerpoint/2010/main" val="202941252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7707"/>
            <a:ext cx="3656021" cy="6629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633" y="1723490"/>
            <a:ext cx="5389503" cy="3257834"/>
          </a:xfrm>
          <a:prstGeom prst="rect">
            <a:avLst/>
          </a:prstGeom>
        </p:spPr>
      </p:pic>
    </p:spTree>
    <p:extLst>
      <p:ext uri="{BB962C8B-B14F-4D97-AF65-F5344CB8AC3E}">
        <p14:creationId xmlns:p14="http://schemas.microsoft.com/office/powerpoint/2010/main" val="418060499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322" y="5758543"/>
            <a:ext cx="2189478" cy="7819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94" y="1478437"/>
            <a:ext cx="7543800" cy="3394047"/>
          </a:xfrm>
          <a:prstGeom prst="rect">
            <a:avLst/>
          </a:prstGeom>
        </p:spPr>
      </p:pic>
    </p:spTree>
    <p:extLst>
      <p:ext uri="{BB962C8B-B14F-4D97-AF65-F5344CB8AC3E}">
        <p14:creationId xmlns:p14="http://schemas.microsoft.com/office/powerpoint/2010/main" val="142703725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80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9" y="0"/>
            <a:ext cx="3269905" cy="6858000"/>
          </a:xfrm>
          <a:prstGeom prst="rect">
            <a:avLst/>
          </a:prstGeom>
        </p:spPr>
      </p:pic>
    </p:spTree>
    <p:extLst>
      <p:ext uri="{BB962C8B-B14F-4D97-AF65-F5344CB8AC3E}">
        <p14:creationId xmlns:p14="http://schemas.microsoft.com/office/powerpoint/2010/main" val="99683431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943" y="0"/>
            <a:ext cx="2660113" cy="6858000"/>
          </a:xfrm>
          <a:prstGeom prst="rect">
            <a:avLst/>
          </a:prstGeom>
        </p:spPr>
      </p:pic>
    </p:spTree>
    <p:extLst>
      <p:ext uri="{BB962C8B-B14F-4D97-AF65-F5344CB8AC3E}">
        <p14:creationId xmlns:p14="http://schemas.microsoft.com/office/powerpoint/2010/main" val="388061907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578" y="0"/>
            <a:ext cx="6334844" cy="6858000"/>
          </a:xfrm>
          <a:prstGeom prst="rect">
            <a:avLst/>
          </a:prstGeom>
        </p:spPr>
      </p:pic>
    </p:spTree>
    <p:extLst>
      <p:ext uri="{BB962C8B-B14F-4D97-AF65-F5344CB8AC3E}">
        <p14:creationId xmlns:p14="http://schemas.microsoft.com/office/powerpoint/2010/main" val="332654195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80" y="0"/>
            <a:ext cx="8650040" cy="6858000"/>
          </a:xfrm>
          <a:prstGeom prst="rect">
            <a:avLst/>
          </a:prstGeom>
        </p:spPr>
      </p:pic>
    </p:spTree>
    <p:extLst>
      <p:ext uri="{BB962C8B-B14F-4D97-AF65-F5344CB8AC3E}">
        <p14:creationId xmlns:p14="http://schemas.microsoft.com/office/powerpoint/2010/main" val="977590711"/>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322" y="5758543"/>
            <a:ext cx="2189478" cy="781956"/>
          </a:xfrm>
          <a:prstGeom prst="rect">
            <a:avLst/>
          </a:prstGeom>
        </p:spPr>
      </p:pic>
      <p:sp>
        <p:nvSpPr>
          <p:cNvPr id="6" name="TextBox 5"/>
          <p:cNvSpPr txBox="1"/>
          <p:nvPr/>
        </p:nvSpPr>
        <p:spPr>
          <a:xfrm>
            <a:off x="4953000" y="5939135"/>
            <a:ext cx="3276600" cy="830997"/>
          </a:xfrm>
          <a:prstGeom prst="rect">
            <a:avLst/>
          </a:prstGeom>
          <a:noFill/>
        </p:spPr>
        <p:txBody>
          <a:bodyPr wrap="square" rtlCol="0">
            <a:spAutoFit/>
          </a:bodyPr>
          <a:lstStyle/>
          <a:p>
            <a:r>
              <a:rPr lang="en-US" sz="2400" dirty="0" smtClean="0">
                <a:solidFill>
                  <a:schemeClr val="tx1">
                    <a:lumMod val="85000"/>
                    <a:lumOff val="15000"/>
                  </a:schemeClr>
                </a:solidFill>
                <a:latin typeface="Arial"/>
                <a:cs typeface="Arial"/>
              </a:rPr>
              <a:t>Libraries and Archives of the Autry</a:t>
            </a:r>
            <a:endParaRPr lang="en-US" sz="2400" dirty="0">
              <a:solidFill>
                <a:schemeClr val="tx1">
                  <a:lumMod val="85000"/>
                  <a:lumOff val="15000"/>
                </a:schemeClr>
              </a:solidFill>
              <a:latin typeface="Arial"/>
              <a:cs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818" y="204705"/>
            <a:ext cx="8077200" cy="5384031"/>
          </a:xfrm>
          <a:prstGeom prst="rect">
            <a:avLst/>
          </a:prstGeom>
        </p:spPr>
      </p:pic>
    </p:spTree>
    <p:extLst>
      <p:ext uri="{BB962C8B-B14F-4D97-AF65-F5344CB8AC3E}">
        <p14:creationId xmlns:p14="http://schemas.microsoft.com/office/powerpoint/2010/main" val="9319415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8676000" cy="6858000"/>
          </a:xfrm>
          <a:prstGeom prst="rect">
            <a:avLst/>
          </a:prstGeom>
        </p:spPr>
      </p:pic>
    </p:spTree>
    <p:extLst>
      <p:ext uri="{BB962C8B-B14F-4D97-AF65-F5344CB8AC3E}">
        <p14:creationId xmlns:p14="http://schemas.microsoft.com/office/powerpoint/2010/main" val="219846555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322" y="5758543"/>
            <a:ext cx="2189478" cy="781956"/>
          </a:xfrm>
          <a:prstGeom prst="rect">
            <a:avLst/>
          </a:prstGeom>
        </p:spPr>
      </p:pic>
      <p:sp>
        <p:nvSpPr>
          <p:cNvPr id="3" name="TextBox 2"/>
          <p:cNvSpPr txBox="1"/>
          <p:nvPr/>
        </p:nvSpPr>
        <p:spPr>
          <a:xfrm>
            <a:off x="4953000" y="5939135"/>
            <a:ext cx="3276600" cy="461665"/>
          </a:xfrm>
          <a:prstGeom prst="rect">
            <a:avLst/>
          </a:prstGeom>
          <a:noFill/>
        </p:spPr>
        <p:txBody>
          <a:bodyPr wrap="square" rtlCol="0">
            <a:spAutoFit/>
          </a:bodyPr>
          <a:lstStyle/>
          <a:p>
            <a:r>
              <a:rPr lang="en-US" sz="2400" dirty="0" smtClean="0">
                <a:solidFill>
                  <a:schemeClr val="tx1">
                    <a:lumMod val="85000"/>
                    <a:lumOff val="15000"/>
                  </a:schemeClr>
                </a:solidFill>
                <a:latin typeface="Arial"/>
                <a:cs typeface="Arial"/>
              </a:rPr>
              <a:t>David </a:t>
            </a:r>
            <a:r>
              <a:rPr lang="en-US" sz="2400" dirty="0" err="1" smtClean="0">
                <a:solidFill>
                  <a:schemeClr val="tx1">
                    <a:lumMod val="85000"/>
                    <a:lumOff val="15000"/>
                  </a:schemeClr>
                </a:solidFill>
                <a:latin typeface="Arial"/>
                <a:cs typeface="Arial"/>
              </a:rPr>
              <a:t>Dortort</a:t>
            </a:r>
            <a:r>
              <a:rPr lang="en-US" sz="2400" dirty="0" smtClean="0">
                <a:solidFill>
                  <a:schemeClr val="tx1">
                    <a:lumMod val="85000"/>
                    <a:lumOff val="15000"/>
                  </a:schemeClr>
                </a:solidFill>
                <a:latin typeface="Arial"/>
                <a:cs typeface="Arial"/>
              </a:rPr>
              <a:t> Archives</a:t>
            </a:r>
            <a:endParaRPr lang="en-US" sz="2400" dirty="0">
              <a:solidFill>
                <a:schemeClr val="tx1">
                  <a:lumMod val="85000"/>
                  <a:lumOff val="15000"/>
                </a:schemeClr>
              </a:solidFill>
              <a:latin typeface="Arial"/>
              <a:cs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62606"/>
            <a:ext cx="4300911" cy="5595937"/>
          </a:xfrm>
          <a:prstGeom prst="rect">
            <a:avLst/>
          </a:prstGeom>
        </p:spPr>
      </p:pic>
    </p:spTree>
    <p:extLst>
      <p:ext uri="{BB962C8B-B14F-4D97-AF65-F5344CB8AC3E}">
        <p14:creationId xmlns:p14="http://schemas.microsoft.com/office/powerpoint/2010/main" val="73607651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46614241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20" y="0"/>
            <a:ext cx="4418560" cy="6858000"/>
          </a:xfrm>
          <a:prstGeom prst="rect">
            <a:avLst/>
          </a:prstGeom>
        </p:spPr>
      </p:pic>
    </p:spTree>
    <p:extLst>
      <p:ext uri="{BB962C8B-B14F-4D97-AF65-F5344CB8AC3E}">
        <p14:creationId xmlns:p14="http://schemas.microsoft.com/office/powerpoint/2010/main" val="248497864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736" y="0"/>
            <a:ext cx="5166527" cy="6858000"/>
          </a:xfrm>
          <a:prstGeom prst="rect">
            <a:avLst/>
          </a:prstGeom>
        </p:spPr>
      </p:pic>
    </p:spTree>
    <p:extLst>
      <p:ext uri="{BB962C8B-B14F-4D97-AF65-F5344CB8AC3E}">
        <p14:creationId xmlns:p14="http://schemas.microsoft.com/office/powerpoint/2010/main" val="249501078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631399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808" y="228600"/>
            <a:ext cx="4596384" cy="6400800"/>
          </a:xfrm>
          <a:prstGeom prst="rect">
            <a:avLst/>
          </a:prstGeom>
        </p:spPr>
      </p:pic>
    </p:spTree>
    <p:extLst>
      <p:ext uri="{BB962C8B-B14F-4D97-AF65-F5344CB8AC3E}">
        <p14:creationId xmlns:p14="http://schemas.microsoft.com/office/powerpoint/2010/main" val="391273616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208" y="0"/>
            <a:ext cx="4173583" cy="6858000"/>
          </a:xfrm>
          <a:prstGeom prst="rect">
            <a:avLst/>
          </a:prstGeom>
        </p:spPr>
      </p:pic>
    </p:spTree>
    <p:extLst>
      <p:ext uri="{BB962C8B-B14F-4D97-AF65-F5344CB8AC3E}">
        <p14:creationId xmlns:p14="http://schemas.microsoft.com/office/powerpoint/2010/main" val="229979658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287470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2904767" cy="6858000"/>
          </a:xfrm>
          <a:prstGeom prst="rect">
            <a:avLst/>
          </a:prstGeom>
        </p:spPr>
      </p:pic>
    </p:spTree>
    <p:extLst>
      <p:ext uri="{BB962C8B-B14F-4D97-AF65-F5344CB8AC3E}">
        <p14:creationId xmlns:p14="http://schemas.microsoft.com/office/powerpoint/2010/main" val="112301619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344" y="2400300"/>
            <a:ext cx="3639312" cy="2057400"/>
          </a:xfrm>
          <a:prstGeom prst="rect">
            <a:avLst/>
          </a:prstGeom>
        </p:spPr>
      </p:pic>
    </p:spTree>
    <p:extLst>
      <p:ext uri="{BB962C8B-B14F-4D97-AF65-F5344CB8AC3E}">
        <p14:creationId xmlns:p14="http://schemas.microsoft.com/office/powerpoint/2010/main" val="299705280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3886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296628"/>
            <a:ext cx="4420722" cy="5524450"/>
          </a:xfrm>
          <a:prstGeom prst="rect">
            <a:avLst/>
          </a:prstGeom>
        </p:spPr>
      </p:pic>
    </p:spTree>
    <p:extLst>
      <p:ext uri="{BB962C8B-B14F-4D97-AF65-F5344CB8AC3E}">
        <p14:creationId xmlns:p14="http://schemas.microsoft.com/office/powerpoint/2010/main" val="29652656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580" y="0"/>
            <a:ext cx="4798840" cy="6858000"/>
          </a:xfrm>
          <a:prstGeom prst="rect">
            <a:avLst/>
          </a:prstGeom>
        </p:spPr>
      </p:pic>
    </p:spTree>
    <p:extLst>
      <p:ext uri="{BB962C8B-B14F-4D97-AF65-F5344CB8AC3E}">
        <p14:creationId xmlns:p14="http://schemas.microsoft.com/office/powerpoint/2010/main" val="309683644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843" y="0"/>
            <a:ext cx="2944314" cy="6858000"/>
          </a:xfrm>
          <a:prstGeom prst="rect">
            <a:avLst/>
          </a:prstGeom>
        </p:spPr>
      </p:pic>
    </p:spTree>
    <p:extLst>
      <p:ext uri="{BB962C8B-B14F-4D97-AF65-F5344CB8AC3E}">
        <p14:creationId xmlns:p14="http://schemas.microsoft.com/office/powerpoint/2010/main" val="2322730170"/>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143000"/>
            <a:ext cx="6324600" cy="4322875"/>
          </a:xfrm>
          <a:prstGeom prst="rect">
            <a:avLst/>
          </a:prstGeom>
        </p:spPr>
      </p:pic>
    </p:spTree>
    <p:extLst>
      <p:ext uri="{BB962C8B-B14F-4D97-AF65-F5344CB8AC3E}">
        <p14:creationId xmlns:p14="http://schemas.microsoft.com/office/powerpoint/2010/main" val="427269605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530" y="0"/>
            <a:ext cx="5462940" cy="6858000"/>
          </a:xfrm>
          <a:prstGeom prst="rect">
            <a:avLst/>
          </a:prstGeom>
        </p:spPr>
      </p:pic>
    </p:spTree>
    <p:extLst>
      <p:ext uri="{BB962C8B-B14F-4D97-AF65-F5344CB8AC3E}">
        <p14:creationId xmlns:p14="http://schemas.microsoft.com/office/powerpoint/2010/main" val="4175960926"/>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34173"/>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606" y="0"/>
            <a:ext cx="5438788" cy="6858000"/>
          </a:xfrm>
          <a:prstGeom prst="rect">
            <a:avLst/>
          </a:prstGeom>
        </p:spPr>
      </p:pic>
    </p:spTree>
    <p:extLst>
      <p:ext uri="{BB962C8B-B14F-4D97-AF65-F5344CB8AC3E}">
        <p14:creationId xmlns:p14="http://schemas.microsoft.com/office/powerpoint/2010/main" val="146401003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322" y="5758543"/>
            <a:ext cx="2189478" cy="781956"/>
          </a:xfrm>
          <a:prstGeom prst="rect">
            <a:avLst/>
          </a:prstGeom>
        </p:spPr>
      </p:pic>
      <p:sp>
        <p:nvSpPr>
          <p:cNvPr id="6" name="TextBox 5"/>
          <p:cNvSpPr txBox="1"/>
          <p:nvPr/>
        </p:nvSpPr>
        <p:spPr>
          <a:xfrm>
            <a:off x="4953000" y="5939135"/>
            <a:ext cx="3276600" cy="830997"/>
          </a:xfrm>
          <a:prstGeom prst="rect">
            <a:avLst/>
          </a:prstGeom>
          <a:noFill/>
        </p:spPr>
        <p:txBody>
          <a:bodyPr wrap="square" rtlCol="0">
            <a:spAutoFit/>
          </a:bodyPr>
          <a:lstStyle/>
          <a:p>
            <a:r>
              <a:rPr lang="en-US" sz="2400" dirty="0" smtClean="0">
                <a:solidFill>
                  <a:schemeClr val="tx1">
                    <a:lumMod val="85000"/>
                    <a:lumOff val="15000"/>
                  </a:schemeClr>
                </a:solidFill>
                <a:latin typeface="Arial"/>
                <a:cs typeface="Arial"/>
              </a:rPr>
              <a:t>Roy Rogers and Dale Evans Archives</a:t>
            </a:r>
            <a:endParaRPr lang="en-US" sz="2400" dirty="0">
              <a:solidFill>
                <a:schemeClr val="tx1">
                  <a:lumMod val="85000"/>
                  <a:lumOff val="15000"/>
                </a:schemeClr>
              </a:solidFill>
              <a:latin typeface="Arial"/>
              <a:cs typeface="Aria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169" y="142276"/>
            <a:ext cx="4466127" cy="5616267"/>
          </a:xfrm>
          <a:prstGeom prst="rect">
            <a:avLst/>
          </a:prstGeom>
        </p:spPr>
      </p:pic>
    </p:spTree>
    <p:extLst>
      <p:ext uri="{BB962C8B-B14F-4D97-AF65-F5344CB8AC3E}">
        <p14:creationId xmlns:p14="http://schemas.microsoft.com/office/powerpoint/2010/main" val="855822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85" y="0"/>
            <a:ext cx="6849029" cy="6858000"/>
          </a:xfrm>
          <a:prstGeom prst="rect">
            <a:avLst/>
          </a:prstGeom>
        </p:spPr>
      </p:pic>
    </p:spTree>
    <p:extLst>
      <p:ext uri="{BB962C8B-B14F-4D97-AF65-F5344CB8AC3E}">
        <p14:creationId xmlns:p14="http://schemas.microsoft.com/office/powerpoint/2010/main" val="92166931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709" y="0"/>
            <a:ext cx="5114581" cy="6858000"/>
          </a:xfrm>
          <a:prstGeom prst="rect">
            <a:avLst/>
          </a:prstGeom>
        </p:spPr>
      </p:pic>
    </p:spTree>
    <p:extLst>
      <p:ext uri="{BB962C8B-B14F-4D97-AF65-F5344CB8AC3E}">
        <p14:creationId xmlns:p14="http://schemas.microsoft.com/office/powerpoint/2010/main" val="3549622017"/>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356344"/>
            <a:ext cx="1895856" cy="40934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77352"/>
            <a:ext cx="4623816" cy="6251448"/>
          </a:xfrm>
          <a:prstGeom prst="rect">
            <a:avLst/>
          </a:prstGeom>
        </p:spPr>
      </p:pic>
    </p:spTree>
    <p:extLst>
      <p:ext uri="{BB962C8B-B14F-4D97-AF65-F5344CB8AC3E}">
        <p14:creationId xmlns:p14="http://schemas.microsoft.com/office/powerpoint/2010/main" val="4100606279"/>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46" y="0"/>
            <a:ext cx="5461707" cy="6858000"/>
          </a:xfrm>
          <a:prstGeom prst="rect">
            <a:avLst/>
          </a:prstGeom>
        </p:spPr>
      </p:pic>
    </p:spTree>
    <p:extLst>
      <p:ext uri="{BB962C8B-B14F-4D97-AF65-F5344CB8AC3E}">
        <p14:creationId xmlns:p14="http://schemas.microsoft.com/office/powerpoint/2010/main" val="1089789335"/>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880" y="152400"/>
            <a:ext cx="5029200" cy="6508376"/>
          </a:xfrm>
          <a:prstGeom prst="rect">
            <a:avLst/>
          </a:prstGeom>
        </p:spPr>
      </p:pic>
    </p:spTree>
    <p:extLst>
      <p:ext uri="{BB962C8B-B14F-4D97-AF65-F5344CB8AC3E}">
        <p14:creationId xmlns:p14="http://schemas.microsoft.com/office/powerpoint/2010/main" val="1937910134"/>
      </p:ext>
    </p:extLst>
  </p:cSld>
  <p:clrMapOvr>
    <a:masterClrMapping/>
  </p:clrMapOvr>
  <mc:AlternateContent xmlns:mc="http://schemas.openxmlformats.org/markup-compatibility/2006" xmlns:p14="http://schemas.microsoft.com/office/powerpoint/2010/main">
    <mc:Choice Requires="p14">
      <p:transition spd="slow" p14:dur="1250" advTm="1250">
        <p:fade/>
      </p:transition>
    </mc:Choice>
    <mc:Fallback xmlns="">
      <p:transition spd="slow" advTm="125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4041</TotalTime>
  <Words>1302</Words>
  <Application>Microsoft Office PowerPoint</Application>
  <PresentationFormat>On-screen Show (4:3)</PresentationFormat>
  <Paragraphs>146</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Lusine Vardanyan</dc:creator>
  <cp:lastModifiedBy>Mallory Furnier</cp:lastModifiedBy>
  <cp:revision>184</cp:revision>
  <cp:lastPrinted>2014-04-30T23:50:24Z</cp:lastPrinted>
  <dcterms:created xsi:type="dcterms:W3CDTF">2013-01-02T18:37:15Z</dcterms:created>
  <dcterms:modified xsi:type="dcterms:W3CDTF">2014-05-22T17:24:18Z</dcterms:modified>
</cp:coreProperties>
</file>